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3"/>
  </p:notesMasterIdLst>
  <p:sldIdLst>
    <p:sldId id="256" r:id="rId2"/>
    <p:sldId id="258" r:id="rId3"/>
    <p:sldId id="257" r:id="rId4"/>
    <p:sldId id="280" r:id="rId5"/>
    <p:sldId id="276" r:id="rId6"/>
    <p:sldId id="279" r:id="rId7"/>
    <p:sldId id="259" r:id="rId8"/>
    <p:sldId id="262" r:id="rId9"/>
    <p:sldId id="263" r:id="rId10"/>
    <p:sldId id="264" r:id="rId11"/>
    <p:sldId id="265" r:id="rId12"/>
    <p:sldId id="267" r:id="rId13"/>
    <p:sldId id="268" r:id="rId14"/>
    <p:sldId id="269" r:id="rId15"/>
    <p:sldId id="270" r:id="rId16"/>
    <p:sldId id="278" r:id="rId17"/>
    <p:sldId id="271" r:id="rId18"/>
    <p:sldId id="272" r:id="rId19"/>
    <p:sldId id="274" r:id="rId20"/>
    <p:sldId id="275" r:id="rId21"/>
    <p:sldId id="273" r:id="rId22"/>
  </p:sldIdLst>
  <p:sldSz cx="12192000" cy="6858000"/>
  <p:notesSz cx="6858000" cy="2638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747"/>
    <a:srgbClr val="E35768"/>
    <a:srgbClr val="BEBEBE"/>
    <a:srgbClr val="5C5C5C"/>
    <a:srgbClr val="DCDCDC"/>
    <a:srgbClr val="F2F2F2"/>
    <a:srgbClr val="A1A1A1"/>
    <a:srgbClr val="ED939E"/>
    <a:srgbClr val="E049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385649-05D6-411E-BD59-CC05CBDADE60}" v="1044" dt="2020-02-21T00:49:34.469"/>
    <p1510:client id="{7BD40300-3FEE-48BF-B773-185201ECBD8C}" v="30" dt="2020-02-16T13:08:02.943"/>
    <p1510:client id="{83743418-4612-421B-A176-5E2AB970C284}" v="268" dt="2020-02-20T20:07:17.655"/>
    <p1510:client id="{C358A9AA-A87D-4DD5-BE01-E67F4BDFF7AD}" v="124" dt="2020-02-20T16:29:31.225"/>
    <p1510:client id="{C5EA5906-B3CB-4E39-AEA8-80061627A790}" v="136" dt="2020-02-20T17:15:54.103"/>
    <p1510:client id="{DEB65C27-6997-4B13-8FC9-0299F21883DB}" v="1857" dt="2020-02-16T00:11:32.3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E5F228-09C6-443B-8E0A-9C4D6CF636DB}" type="datetimeFigureOut">
              <a:rPr lang="en-US"/>
              <a:t>2/20/2020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EDB995-A979-401F-A487-1B4F12BB5D3F}" type="slidenum">
              <a:rPr lang="en-US"/>
              <a:t>‹#›</a:t>
            </a:fld>
            <a:endParaRPr lang="en-US"/>
          </a:p>
        </p:txBody>
      </p:sp>
    </p:spTree>
    <p:extLst>
      <p:ext uri="{BB962C8B-B14F-4D97-AF65-F5344CB8AC3E}">
        <p14:creationId xmlns:p14="http://schemas.microsoft.com/office/powerpoint/2010/main" val="1961183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fast.ai/tabular.data.html#TabularDataBunch"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intro about me</a:t>
            </a:r>
          </a:p>
          <a:p>
            <a:r>
              <a:rPr lang="en-US">
                <a:cs typeface="Calibri"/>
              </a:rPr>
              <a:t>- </a:t>
            </a:r>
            <a:r>
              <a:rPr lang="en-US" err="1">
                <a:cs typeface="Calibri"/>
              </a:rPr>
              <a:t>fastai</a:t>
            </a:r>
            <a:r>
              <a:rPr lang="en-US">
                <a:cs typeface="Calibri"/>
              </a:rPr>
              <a:t> why did I choose</a:t>
            </a:r>
          </a:p>
          <a:p>
            <a:r>
              <a:rPr lang="en-US">
                <a:cs typeface="Calibri"/>
              </a:rPr>
              <a:t>- Used by mariner</a:t>
            </a:r>
          </a:p>
          <a:p>
            <a:r>
              <a:rPr lang="en-US">
                <a:cs typeface="Calibri"/>
              </a:rPr>
              <a:t>   </a:t>
            </a:r>
          </a:p>
        </p:txBody>
      </p:sp>
      <p:sp>
        <p:nvSpPr>
          <p:cNvPr id="4" name="Slide Number Placeholder 3"/>
          <p:cNvSpPr>
            <a:spLocks noGrp="1"/>
          </p:cNvSpPr>
          <p:nvPr>
            <p:ph type="sldNum" sz="quarter" idx="5"/>
          </p:nvPr>
        </p:nvSpPr>
        <p:spPr/>
        <p:txBody>
          <a:bodyPr/>
          <a:lstStyle/>
          <a:p>
            <a:fld id="{31EDB995-A979-401F-A487-1B4F12BB5D3F}" type="slidenum">
              <a:rPr lang="en-US"/>
              <a:t>1</a:t>
            </a:fld>
            <a:endParaRPr lang="en-US"/>
          </a:p>
        </p:txBody>
      </p:sp>
    </p:spTree>
    <p:extLst>
      <p:ext uri="{BB962C8B-B14F-4D97-AF65-F5344CB8AC3E}">
        <p14:creationId xmlns:p14="http://schemas.microsoft.com/office/powerpoint/2010/main" val="182509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a:t>
            </a:r>
            <a:r>
              <a:rPr lang="en-US" err="1">
                <a:cs typeface="Calibri"/>
              </a:rPr>
              <a:t>Fastai</a:t>
            </a:r>
            <a:r>
              <a:rPr lang="en-US">
                <a:cs typeface="Calibri"/>
              </a:rPr>
              <a:t>?</a:t>
            </a:r>
          </a:p>
          <a:p>
            <a:r>
              <a:rPr lang="en-US">
                <a:cs typeface="Calibri"/>
              </a:rPr>
              <a:t>- A frame work for deep learning and machine learning using a mml lib called </a:t>
            </a:r>
            <a:r>
              <a:rPr lang="en-US" err="1">
                <a:cs typeface="Calibri"/>
              </a:rPr>
              <a:t>pytorch</a:t>
            </a:r>
            <a:endParaRPr lang="en-US">
              <a:cs typeface="Calibri"/>
            </a:endParaRPr>
          </a:p>
          <a:p>
            <a:r>
              <a:rPr lang="en-US">
                <a:cs typeface="Calibri"/>
              </a:rPr>
              <a:t>  - chose python for its simplicity and similarity to research paper math </a:t>
            </a:r>
          </a:p>
          <a:p>
            <a:r>
              <a:rPr lang="en-US">
                <a:cs typeface="Calibri"/>
              </a:rPr>
              <a:t>What are all the benefits of </a:t>
            </a:r>
            <a:r>
              <a:rPr lang="en-US" err="1">
                <a:cs typeface="Calibri"/>
              </a:rPr>
              <a:t>fastai</a:t>
            </a:r>
            <a:r>
              <a:rPr lang="en-US">
                <a:cs typeface="Calibri"/>
              </a:rPr>
              <a:t>?</a:t>
            </a:r>
          </a:p>
          <a:p>
            <a:r>
              <a:rPr lang="en-US">
                <a:cs typeface="Calibri"/>
              </a:rPr>
              <a:t>- </a:t>
            </a:r>
            <a:r>
              <a:rPr lang="en-US" err="1">
                <a:cs typeface="Calibri"/>
              </a:rPr>
              <a:t>pipelineing</a:t>
            </a:r>
            <a:endParaRPr lang="en-US">
              <a:cs typeface="Calibri"/>
            </a:endParaRPr>
          </a:p>
          <a:p>
            <a:r>
              <a:rPr lang="en-US">
                <a:cs typeface="Calibri"/>
              </a:rPr>
              <a:t>- training</a:t>
            </a:r>
          </a:p>
          <a:p>
            <a:r>
              <a:rPr lang="en-US">
                <a:cs typeface="Calibri"/>
              </a:rPr>
              <a:t>- inference</a:t>
            </a:r>
          </a:p>
          <a:p>
            <a:r>
              <a:rPr lang="en-US">
                <a:cs typeface="Calibri"/>
              </a:rPr>
              <a:t>- </a:t>
            </a:r>
            <a:r>
              <a:rPr lang="en-US" err="1">
                <a:cs typeface="Calibri"/>
              </a:rPr>
              <a:t>cleanign</a:t>
            </a:r>
            <a:r>
              <a:rPr lang="en-US">
                <a:cs typeface="Calibri"/>
              </a:rPr>
              <a:t> data</a:t>
            </a:r>
          </a:p>
          <a:p>
            <a:endParaRPr lang="en-US">
              <a:cs typeface="Calibri"/>
            </a:endParaRPr>
          </a:p>
          <a:p>
            <a:r>
              <a:rPr lang="en-US">
                <a:cs typeface="Calibri"/>
              </a:rPr>
              <a:t>Why would you use this over another framework?</a:t>
            </a:r>
          </a:p>
          <a:p>
            <a:r>
              <a:rPr lang="en-US">
                <a:cs typeface="Calibri"/>
              </a:rPr>
              <a:t>- if you don't know anything about ML</a:t>
            </a:r>
          </a:p>
          <a:p>
            <a:r>
              <a:rPr lang="en-US">
                <a:cs typeface="Calibri"/>
              </a:rPr>
              <a:t>- replace this slide with something that talks more about what use </a:t>
            </a:r>
            <a:r>
              <a:rPr lang="en-US" err="1">
                <a:cs typeface="Calibri"/>
              </a:rPr>
              <a:t>fastai</a:t>
            </a:r>
            <a:r>
              <a:rPr lang="en-US">
                <a:cs typeface="Calibri"/>
              </a:rPr>
              <a:t>?</a:t>
            </a:r>
          </a:p>
          <a:p>
            <a:r>
              <a:rPr lang="en-US">
                <a:cs typeface="Calibri"/>
              </a:rPr>
              <a:t>- for </a:t>
            </a:r>
            <a:r>
              <a:rPr lang="en-US" err="1">
                <a:cs typeface="Calibri"/>
              </a:rPr>
              <a:t>biginners</a:t>
            </a:r>
            <a:r>
              <a:rPr lang="en-US">
                <a:cs typeface="Calibri"/>
              </a:rPr>
              <a:t>?</a:t>
            </a:r>
          </a:p>
          <a:p>
            <a:r>
              <a:rPr lang="en-US">
                <a:cs typeface="Calibri"/>
              </a:rPr>
              <a:t>- for advanced?</a:t>
            </a:r>
          </a:p>
        </p:txBody>
      </p:sp>
      <p:sp>
        <p:nvSpPr>
          <p:cNvPr id="4" name="Slide Number Placeholder 3"/>
          <p:cNvSpPr>
            <a:spLocks noGrp="1"/>
          </p:cNvSpPr>
          <p:nvPr>
            <p:ph type="sldNum" sz="quarter" idx="5"/>
          </p:nvPr>
        </p:nvSpPr>
        <p:spPr/>
        <p:txBody>
          <a:bodyPr/>
          <a:lstStyle/>
          <a:p>
            <a:fld id="{31EDB995-A979-401F-A487-1B4F12BB5D3F}" type="slidenum">
              <a:rPr lang="en-US"/>
              <a:t>3</a:t>
            </a:fld>
            <a:endParaRPr lang="en-US"/>
          </a:p>
        </p:txBody>
      </p:sp>
    </p:spTree>
    <p:extLst>
      <p:ext uri="{BB962C8B-B14F-4D97-AF65-F5344CB8AC3E}">
        <p14:creationId xmlns:p14="http://schemas.microsoft.com/office/powerpoint/2010/main" val="301581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4</a:t>
            </a:fld>
            <a:endParaRPr lang="en-US"/>
          </a:p>
        </p:txBody>
      </p:sp>
    </p:spTree>
    <p:extLst>
      <p:ext uri="{BB962C8B-B14F-4D97-AF65-F5344CB8AC3E}">
        <p14:creationId xmlns:p14="http://schemas.microsoft.com/office/powerpoint/2010/main" val="263802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5</a:t>
            </a:fld>
            <a:endParaRPr lang="en-US"/>
          </a:p>
        </p:txBody>
      </p:sp>
    </p:spTree>
    <p:extLst>
      <p:ext uri="{BB962C8B-B14F-4D97-AF65-F5344CB8AC3E}">
        <p14:creationId xmlns:p14="http://schemas.microsoft.com/office/powerpoint/2010/main" val="156030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6</a:t>
            </a:fld>
            <a:endParaRPr lang="en-US"/>
          </a:p>
        </p:txBody>
      </p:sp>
    </p:spTree>
    <p:extLst>
      <p:ext uri="{BB962C8B-B14F-4D97-AF65-F5344CB8AC3E}">
        <p14:creationId xmlns:p14="http://schemas.microsoft.com/office/powerpoint/2010/main" val="1022427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Still generally talking about what </a:t>
            </a:r>
            <a:r>
              <a:rPr lang="en-US" err="1">
                <a:cs typeface="Calibri"/>
              </a:rPr>
              <a:t>fastai</a:t>
            </a:r>
            <a:r>
              <a:rPr lang="en-US">
                <a:cs typeface="Calibri"/>
              </a:rPr>
              <a:t> is, what is has</a:t>
            </a:r>
          </a:p>
        </p:txBody>
      </p:sp>
      <p:sp>
        <p:nvSpPr>
          <p:cNvPr id="4" name="Slide Number Placeholder 3"/>
          <p:cNvSpPr>
            <a:spLocks noGrp="1"/>
          </p:cNvSpPr>
          <p:nvPr>
            <p:ph type="sldNum" sz="quarter" idx="5"/>
          </p:nvPr>
        </p:nvSpPr>
        <p:spPr/>
        <p:txBody>
          <a:bodyPr/>
          <a:lstStyle/>
          <a:p>
            <a:fld id="{31EDB995-A979-401F-A487-1B4F12BB5D3F}" type="slidenum">
              <a:rPr lang="en-US"/>
              <a:t>7</a:t>
            </a:fld>
            <a:endParaRPr lang="en-US"/>
          </a:p>
        </p:txBody>
      </p:sp>
    </p:spTree>
    <p:extLst>
      <p:ext uri="{BB962C8B-B14F-4D97-AF65-F5344CB8AC3E}">
        <p14:creationId xmlns:p14="http://schemas.microsoft.com/office/powerpoint/2010/main" val="2128092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Ok lets get to making a simple model. </a:t>
            </a:r>
            <a:endParaRPr lang="en-US"/>
          </a:p>
          <a:p>
            <a:endParaRPr lang="en-US" dirty="0">
              <a:cs typeface="Calibri"/>
            </a:endParaRPr>
          </a:p>
          <a:p>
            <a:r>
              <a:rPr lang="en-US">
                <a:cs typeface="Calibri"/>
              </a:rPr>
              <a:t>So as first impression, how many people have used jupyter notebooks? Doesn’t look like real programming does it? We have both actual text with code in the same file. If you go the github, you will see that it even renders. These notebooks are awesome of testing new things, and documenting what you did as you go.</a:t>
            </a:r>
            <a:endParaRPr lang="en-US" dirty="0">
              <a:cs typeface="Calibri"/>
            </a:endParaRPr>
          </a:p>
          <a:p>
            <a:endParaRPr lang="en-US" dirty="0">
              <a:cs typeface="Calibri"/>
            </a:endParaRPr>
          </a:p>
          <a:p>
            <a:r>
              <a:rPr lang="en-US">
                <a:cs typeface="Calibri"/>
              </a:rPr>
              <a:t>Note this is a heavily modified version of the fastai lesson 1 notebook, and I recommend that you do the lesson 1 course because Jeremy Howard does a better job at explaining this than me. </a:t>
            </a:r>
          </a:p>
          <a:p>
            <a:endParaRPr lang="en-US" dirty="0">
              <a:cs typeface="Calibri"/>
            </a:endParaRPr>
          </a:p>
          <a:p>
            <a:r>
              <a:rPr lang="en-US">
                <a:cs typeface="Calibri"/>
              </a:rPr>
              <a:t>Don’t worry about these 3 lines of code. They are important if you are changing the original files, this notebook need to update itself.</a:t>
            </a:r>
          </a:p>
          <a:p>
            <a:endParaRPr lang="en-US" dirty="0">
              <a:cs typeface="Calibri"/>
            </a:endParaRPr>
          </a:p>
          <a:p>
            <a:r>
              <a:rPr lang="en-US">
                <a:cs typeface="Calibri"/>
              </a:rPr>
              <a:t>So the first thing we need to do is import the fastai code. Fastai has different code for different deep learning problems. They have also spreadsheet code and natural language learning code. </a:t>
            </a:r>
            <a:endParaRPr lang="en-US" dirty="0">
              <a:cs typeface="Calibri"/>
            </a:endParaRPr>
          </a:p>
          <a:p>
            <a:endParaRPr lang="en-US" dirty="0">
              <a:cs typeface="Calibri"/>
            </a:endParaRPr>
          </a:p>
          <a:p>
            <a:r>
              <a:rPr lang="en-US">
                <a:cs typeface="Calibri"/>
              </a:rPr>
              <a:t>This line is the batch size. This can determine how well your model learns, however depending on you computer, you will likely need to make the size small anough to be used by your computer.</a:t>
            </a:r>
            <a:endParaRPr lang="en-US" dirty="0">
              <a:cs typeface="Calibri"/>
            </a:endParaRPr>
          </a:p>
          <a:p>
            <a:endParaRPr lang="en-US" dirty="0">
              <a:cs typeface="Calibri"/>
            </a:endParaRPr>
          </a:p>
          <a:p>
            <a:r>
              <a:rPr lang="en-US">
                <a:cs typeface="Calibri"/>
              </a:rPr>
              <a:t>Fastai has a lot of useful functions, untar_data makes it easy to download and unpack large datasets. You can see all the dataset you can download here (the URLs link). You can also try a custom dataset url and see if that works. If neither of those work for you, you might need to download it manually, then set the path variable to the location to your data.</a:t>
            </a:r>
            <a:endParaRPr lang="en-US" dirty="0">
              <a:cs typeface="Calibri"/>
            </a:endParaRPr>
          </a:p>
          <a:p>
            <a:endParaRPr lang="en-US" dirty="0">
              <a:cs typeface="Calibri"/>
            </a:endParaRPr>
          </a:p>
          <a:p>
            <a:r>
              <a:rPr lang="en-US">
                <a:cs typeface="Calibri"/>
              </a:rPr>
              <a:t>MNIST is a large dataset of hand written numbers 0 to 9. It is exetremely popular for is pretty to test new models on before mvoing to more complex datasets.</a:t>
            </a:r>
            <a:endParaRPr lang="en-US" dirty="0">
              <a:cs typeface="Calibri"/>
            </a:endParaRPr>
          </a:p>
          <a:p>
            <a:endParaRPr lang="en-US" dirty="0">
              <a:cs typeface="Calibri"/>
            </a:endParaRPr>
          </a:p>
          <a:p>
            <a:r>
              <a:rPr lang="en-US" dirty="0">
                <a:cs typeface="Calibri"/>
              </a:rPr>
              <a:t>This is the ImageDataBunch. It is as it says, a bunch of images. It is in charge of importing, transforming, resizing, and analyzing the data. They also have </a:t>
            </a:r>
            <a:r>
              <a:rPr lang="en-US" dirty="0">
                <a:hlinkClick r:id="rId3"/>
              </a:rPr>
              <a:t>TabularDataBunch</a:t>
            </a:r>
            <a:r>
              <a:rPr lang="en-US"/>
              <a:t> for spread sheet, csv data, TextLMDataBunch for language models, TextClasDataBunch for text classification.</a:t>
            </a:r>
            <a:endParaRPr lang="en-US" dirty="0"/>
          </a:p>
          <a:p>
            <a:endParaRPr lang="en-US" dirty="0">
              <a:cs typeface="Calibri"/>
            </a:endParaRPr>
          </a:p>
          <a:p>
            <a:r>
              <a:rPr lang="en-US">
                <a:cs typeface="Calibri"/>
              </a:rPr>
              <a:t>So in order to import this data, we pass the path to the data, and the size of the expected image. If you make the size smaller, then it will automatically resize the images. </a:t>
            </a:r>
            <a:endParaRPr lang="en-US" dirty="0">
              <a:cs typeface="Calibri"/>
            </a:endParaRPr>
          </a:p>
          <a:p>
            <a:endParaRPr lang="en-US" dirty="0">
              <a:cs typeface="Calibri"/>
            </a:endParaRPr>
          </a:p>
          <a:p>
            <a:r>
              <a:rPr lang="en-US">
                <a:cs typeface="Calibri"/>
              </a:rPr>
              <a:t>Next, lets look at the data we have imported. Show_batch makes this super easy. We are working with 2 classes 3s and 7s and the goal is for our model to use the pixels to learn the difference between the 2.</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16</a:t>
            </a:fld>
            <a:endParaRPr lang="en-US"/>
          </a:p>
        </p:txBody>
      </p:sp>
    </p:spTree>
    <p:extLst>
      <p:ext uri="{BB962C8B-B14F-4D97-AF65-F5344CB8AC3E}">
        <p14:creationId xmlns:p14="http://schemas.microsoft.com/office/powerpoint/2010/main" val="3089159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6415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1144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F2F2F2"/>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681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0363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72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224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31260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9591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293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33725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2034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0280232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forums.fast.ai/t/share-your-work-here/27676/399" TargetMode="External"/><Relationship Id="rId7" Type="http://schemas.openxmlformats.org/officeDocument/2006/relationships/image" Target="../media/image14.png"/><Relationship Id="rId2" Type="http://schemas.openxmlformats.org/officeDocument/2006/relationships/hyperlink" Target="https://github.com/hiromis/notes/blob/master/Lesson3.md" TargetMode="Externa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hyperlink" Target="https://forums.fast.ai/t/share-your-work-here/27676/340" TargetMode="External"/><Relationship Id="rId9"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forums.fast.ai/t/deep-learning-lesson-4-notes/30983" TargetMode="Externa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github/jantic/DeOldify/blob/master/ImageColorizerColab.ipynb#scrollTo=LHfUPH42O_iK" TargetMode="External"/><Relationship Id="rId2" Type="http://schemas.openxmlformats.org/officeDocument/2006/relationships/hyperlink" Target="https://www.fast.ai/2019/05/03/decrappify/" TargetMode="Externa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fast.ai/2019/05/03/decrappify/" TargetMode="External"/><Relationship Id="rId7" Type="http://schemas.openxmlformats.org/officeDocument/2006/relationships/image" Target="../media/image22.png"/><Relationship Id="rId2" Type="http://schemas.openxmlformats.org/officeDocument/2006/relationships/hyperlink" Target="https://course.fast.ai/videos/?lesson=4" TargetMode="Externa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jovian.ml/aakashns/5bc23520933b4cc187cfe18e5dd7e2ed" TargetMode="External"/><Relationship Id="rId4" Type="http://schemas.openxmlformats.org/officeDocument/2006/relationships/hyperlink" Target="https://towardsdatascience.com/collaborative-filtering-with-fastai-3dbdd4ef4f00" TargetMode="External"/><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josiahls/fast-reinforcement-learning" TargetMode="Externa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urse.fast.ai/videos/?lesson=1"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www.usfca.edu/data-institute/certificates/deep-learning-part-one" TargetMode="External"/><Relationship Id="rId2" Type="http://schemas.openxmlformats.org/officeDocument/2006/relationships/hyperlink" Target="https://forums.fast.ai/" TargetMode="Externa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hyperlink" Target="https://course.fast.ai/videos/?lesson=1"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course.fast.ai/videos/?lesson=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jupyter.org/" TargetMode="External"/><Relationship Id="rId3" Type="http://schemas.openxmlformats.org/officeDocument/2006/relationships/image" Target="../media/image5.png"/><Relationship Id="rId7" Type="http://schemas.openxmlformats.org/officeDocument/2006/relationships/hyperlink" Target="https://python.or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pytorch.org/"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course.fast.ai/videos/?lesson=1"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docs.fast.ai/vision.models.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forums.fast.ai/t/share-your-work-here/27676/215" TargetMode="External"/><Relationship Id="rId2" Type="http://schemas.openxmlformats.org/officeDocument/2006/relationships/hyperlink" Target="https://github.com/hiromis/notes/blob/master/Lesson2.md"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forums.fast.ai/t/share-your-work-here/27676/38" TargetMode="External"/><Relationship Id="rId2" Type="http://schemas.openxmlformats.org/officeDocument/2006/relationships/hyperlink" Target="https://github.com/hiromis/notes/blob/master/Lesson2.md"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7BECAB3-7D35-411C-93D1-BEE3CEF6BDA9}"/>
              </a:ext>
            </a:extLst>
          </p:cNvPr>
          <p:cNvSpPr txBox="1"/>
          <p:nvPr/>
        </p:nvSpPr>
        <p:spPr>
          <a:xfrm>
            <a:off x="9096829" y="4506685"/>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Josiah Laivins</a:t>
            </a:r>
            <a:endParaRPr lang="en-US">
              <a:cs typeface="Calibri"/>
            </a:endParaRPr>
          </a:p>
          <a:p>
            <a:pPr algn="ctr"/>
            <a:r>
              <a:rPr lang="en-US">
                <a:solidFill>
                  <a:srgbClr val="E04956"/>
                </a:solidFill>
                <a:cs typeface="Calibri"/>
              </a:rPr>
              <a:t>February 23, 2020</a:t>
            </a:r>
          </a:p>
        </p:txBody>
      </p:sp>
      <p:pic>
        <p:nvPicPr>
          <p:cNvPr id="14" name="Picture 14" descr="A picture containing photo, different, showing, bird&#10;&#10;Description generated with very high confidence">
            <a:extLst>
              <a:ext uri="{FF2B5EF4-FFF2-40B4-BE49-F238E27FC236}">
                <a16:creationId xmlns:a16="http://schemas.microsoft.com/office/drawing/2014/main" id="{CC9844C0-25B4-4B93-9C5A-085BE149EED9}"/>
              </a:ext>
            </a:extLst>
          </p:cNvPr>
          <p:cNvPicPr>
            <a:picLocks noChangeAspect="1"/>
          </p:cNvPicPr>
          <p:nvPr/>
        </p:nvPicPr>
        <p:blipFill>
          <a:blip r:embed="rId3"/>
          <a:stretch>
            <a:fillRect/>
          </a:stretch>
        </p:blipFill>
        <p:spPr>
          <a:xfrm>
            <a:off x="318477" y="287854"/>
            <a:ext cx="5410200" cy="3654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6" descr="A screenshot of a cell phone&#10;&#10;Description generated with very high confidence">
            <a:extLst>
              <a:ext uri="{FF2B5EF4-FFF2-40B4-BE49-F238E27FC236}">
                <a16:creationId xmlns:a16="http://schemas.microsoft.com/office/drawing/2014/main" id="{D563A9D8-7420-4559-9B72-7B32BB2FC142}"/>
              </a:ext>
            </a:extLst>
          </p:cNvPr>
          <p:cNvPicPr>
            <a:picLocks noChangeAspect="1"/>
          </p:cNvPicPr>
          <p:nvPr/>
        </p:nvPicPr>
        <p:blipFill>
          <a:blip r:embed="rId4"/>
          <a:stretch>
            <a:fillRect/>
          </a:stretch>
        </p:blipFill>
        <p:spPr>
          <a:xfrm>
            <a:off x="1930400" y="911363"/>
            <a:ext cx="4941276" cy="4009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2" descr="A close up of a logo&#10;&#10;Description generated with very high confidence">
            <a:extLst>
              <a:ext uri="{FF2B5EF4-FFF2-40B4-BE49-F238E27FC236}">
                <a16:creationId xmlns:a16="http://schemas.microsoft.com/office/drawing/2014/main" id="{99575729-3657-4CC6-9CB2-26E958294CD8}"/>
              </a:ext>
            </a:extLst>
          </p:cNvPr>
          <p:cNvPicPr>
            <a:picLocks noChangeAspect="1"/>
          </p:cNvPicPr>
          <p:nvPr/>
        </p:nvPicPr>
        <p:blipFill>
          <a:blip r:embed="rId5"/>
          <a:stretch>
            <a:fillRect/>
          </a:stretch>
        </p:blipFill>
        <p:spPr>
          <a:xfrm>
            <a:off x="9096829" y="2262158"/>
            <a:ext cx="2743200" cy="2134113"/>
          </a:xfrm>
          <a:prstGeom prst="rect">
            <a:avLst/>
          </a:prstGeom>
        </p:spPr>
      </p:pic>
      <p:sp>
        <p:nvSpPr>
          <p:cNvPr id="8" name="TextBox 7">
            <a:extLst>
              <a:ext uri="{FF2B5EF4-FFF2-40B4-BE49-F238E27FC236}">
                <a16:creationId xmlns:a16="http://schemas.microsoft.com/office/drawing/2014/main" id="{74110868-3CED-41D8-88FC-91D1224A7810}"/>
              </a:ext>
            </a:extLst>
          </p:cNvPr>
          <p:cNvSpPr txBox="1"/>
          <p:nvPr/>
        </p:nvSpPr>
        <p:spPr>
          <a:xfrm>
            <a:off x="9098224" y="643652"/>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a:t>fast.ai</a:t>
            </a:r>
          </a:p>
          <a:p>
            <a:r>
              <a:rPr lang="en-US">
                <a:solidFill>
                  <a:srgbClr val="E04956"/>
                </a:solidFill>
                <a:cs typeface="Calibri"/>
              </a:rPr>
              <a:t>Making neural nets</a:t>
            </a:r>
          </a:p>
          <a:p>
            <a:r>
              <a:rPr lang="en-US">
                <a:solidFill>
                  <a:srgbClr val="E04956"/>
                </a:solidFill>
                <a:cs typeface="Calibri"/>
              </a:rPr>
              <a:t>uncool again</a:t>
            </a:r>
          </a:p>
        </p:txBody>
      </p:sp>
      <p:pic>
        <p:nvPicPr>
          <p:cNvPr id="9" name="Picture 9" descr="A screenshot of a cell phone&#10;&#10;Description generated with high confidence">
            <a:extLst>
              <a:ext uri="{FF2B5EF4-FFF2-40B4-BE49-F238E27FC236}">
                <a16:creationId xmlns:a16="http://schemas.microsoft.com/office/drawing/2014/main" id="{252981DD-1A71-4E71-B177-BB574F51DCF6}"/>
              </a:ext>
            </a:extLst>
          </p:cNvPr>
          <p:cNvPicPr>
            <a:picLocks noChangeAspect="1"/>
          </p:cNvPicPr>
          <p:nvPr/>
        </p:nvPicPr>
        <p:blipFill>
          <a:blip r:embed="rId6"/>
          <a:stretch>
            <a:fillRect/>
          </a:stretch>
        </p:blipFill>
        <p:spPr>
          <a:xfrm>
            <a:off x="3834702" y="1537099"/>
            <a:ext cx="4941276" cy="47272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706001FA-AD55-447C-B242-A0D0E0AC72C5}"/>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cs typeface="Calibri"/>
              </a:rPr>
              <a:t>(1)</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7F266C8-60B0-4CA3-BDBB-FEF82283886F}"/>
              </a:ext>
            </a:extLst>
          </p:cNvPr>
          <p:cNvSpPr/>
          <p:nvPr/>
        </p:nvSpPr>
        <p:spPr>
          <a:xfrm>
            <a:off x="5291817" y="937531"/>
            <a:ext cx="5943878" cy="478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F82002-546B-426C-B2E7-D381DBA25561}"/>
              </a:ext>
            </a:extLst>
          </p:cNvPr>
          <p:cNvSpPr txBox="1"/>
          <p:nvPr/>
        </p:nvSpPr>
        <p:spPr>
          <a:xfrm>
            <a:off x="-1815" y="5903684"/>
            <a:ext cx="750569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2"/>
              </a:rPr>
              <a:t>https://github.com/hiromis/notes/blob/master/Lesson3.md</a:t>
            </a:r>
          </a:p>
          <a:p>
            <a:r>
              <a:rPr lang="en-US" sz="1400">
                <a:solidFill>
                  <a:srgbClr val="5C5C5C"/>
                </a:solidFill>
                <a:ea typeface="+mn-lt"/>
                <a:cs typeface="+mn-lt"/>
              </a:rPr>
              <a:t>[2]: </a:t>
            </a:r>
            <a:r>
              <a:rPr lang="en-US" sz="1400">
                <a:ea typeface="+mn-lt"/>
                <a:cs typeface="+mn-lt"/>
                <a:hlinkClick r:id="rId3"/>
              </a:rPr>
              <a:t>https://forums.fast.ai/t/share-your-work-here/27676/399</a:t>
            </a:r>
          </a:p>
          <a:p>
            <a:r>
              <a:rPr lang="en-US" sz="1400">
                <a:solidFill>
                  <a:srgbClr val="5C5C5C"/>
                </a:solidFill>
                <a:ea typeface="+mn-lt"/>
                <a:cs typeface="+mn-lt"/>
              </a:rPr>
              <a:t>[2]: </a:t>
            </a:r>
            <a:r>
              <a:rPr lang="en-US" sz="1400">
                <a:ea typeface="+mn-lt"/>
                <a:cs typeface="+mn-lt"/>
                <a:hlinkClick r:id="rId4"/>
              </a:rPr>
              <a:t>https://forums.fast.ai/t/share-your-work-here/27676/340</a:t>
            </a:r>
            <a:endParaRPr lang="en-US"/>
          </a:p>
          <a:p>
            <a:endParaRPr lang="en-US" sz="1400">
              <a:ea typeface="+mn-lt"/>
              <a:cs typeface="+mn-lt"/>
            </a:endParaRPr>
          </a:p>
        </p:txBody>
      </p:sp>
      <p:pic>
        <p:nvPicPr>
          <p:cNvPr id="12" name="Picture 12" descr="A screenshot of a cell phone&#10;&#10;Description generated with very high confidence">
            <a:extLst>
              <a:ext uri="{FF2B5EF4-FFF2-40B4-BE49-F238E27FC236}">
                <a16:creationId xmlns:a16="http://schemas.microsoft.com/office/drawing/2014/main" id="{804BF89C-C25B-4CF5-BF37-2326DFA982D6}"/>
              </a:ext>
            </a:extLst>
          </p:cNvPr>
          <p:cNvPicPr>
            <a:picLocks noChangeAspect="1"/>
          </p:cNvPicPr>
          <p:nvPr/>
        </p:nvPicPr>
        <p:blipFill>
          <a:blip r:embed="rId5"/>
          <a:stretch>
            <a:fillRect/>
          </a:stretch>
        </p:blipFill>
        <p:spPr>
          <a:xfrm>
            <a:off x="5496170" y="1081958"/>
            <a:ext cx="3954584" cy="2293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descr="A screenshot of a cell phone&#10;&#10;Description generated with very high confidence">
            <a:extLst>
              <a:ext uri="{FF2B5EF4-FFF2-40B4-BE49-F238E27FC236}">
                <a16:creationId xmlns:a16="http://schemas.microsoft.com/office/drawing/2014/main" id="{7573DA1B-94BB-4449-A4E3-A131290DBC41}"/>
              </a:ext>
            </a:extLst>
          </p:cNvPr>
          <p:cNvPicPr>
            <a:picLocks noChangeAspect="1"/>
          </p:cNvPicPr>
          <p:nvPr/>
        </p:nvPicPr>
        <p:blipFill>
          <a:blip r:embed="rId6"/>
          <a:stretch>
            <a:fillRect/>
          </a:stretch>
        </p:blipFill>
        <p:spPr>
          <a:xfrm>
            <a:off x="342900" y="967065"/>
            <a:ext cx="4158342" cy="4769657"/>
          </a:xfrm>
          <a:prstGeom prst="rect">
            <a:avLst/>
          </a:prstGeom>
        </p:spPr>
      </p:pic>
      <p:sp>
        <p:nvSpPr>
          <p:cNvPr id="7" name="TextBox 6">
            <a:extLst>
              <a:ext uri="{FF2B5EF4-FFF2-40B4-BE49-F238E27FC236}">
                <a16:creationId xmlns:a16="http://schemas.microsoft.com/office/drawing/2014/main" id="{6BB14F8D-550F-4A4A-AF81-57B7533824F8}"/>
              </a:ext>
            </a:extLst>
          </p:cNvPr>
          <p:cNvSpPr txBox="1"/>
          <p:nvPr/>
        </p:nvSpPr>
        <p:spPr>
          <a:xfrm>
            <a:off x="1050471" y="5968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Guitar Classifier</a:t>
            </a:r>
          </a:p>
        </p:txBody>
      </p:sp>
      <p:pic>
        <p:nvPicPr>
          <p:cNvPr id="8" name="Picture 8" descr="A close up of food&#10;&#10;Description generated with high confidence">
            <a:extLst>
              <a:ext uri="{FF2B5EF4-FFF2-40B4-BE49-F238E27FC236}">
                <a16:creationId xmlns:a16="http://schemas.microsoft.com/office/drawing/2014/main" id="{A55C65BD-B98C-4DC4-80F1-F2D43A2DDDA3}"/>
              </a:ext>
            </a:extLst>
          </p:cNvPr>
          <p:cNvPicPr>
            <a:picLocks noChangeAspect="1"/>
          </p:cNvPicPr>
          <p:nvPr/>
        </p:nvPicPr>
        <p:blipFill>
          <a:blip r:embed="rId7"/>
          <a:stretch>
            <a:fillRect/>
          </a:stretch>
        </p:blipFill>
        <p:spPr>
          <a:xfrm>
            <a:off x="7028543" y="1112098"/>
            <a:ext cx="4062047" cy="3192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A close up of food&#10;&#10;Description generated with very high confidence">
            <a:extLst>
              <a:ext uri="{FF2B5EF4-FFF2-40B4-BE49-F238E27FC236}">
                <a16:creationId xmlns:a16="http://schemas.microsoft.com/office/drawing/2014/main" id="{A7BB7E1F-7952-4453-A5E8-78745028A2F1}"/>
              </a:ext>
            </a:extLst>
          </p:cNvPr>
          <p:cNvPicPr>
            <a:picLocks noChangeAspect="1"/>
          </p:cNvPicPr>
          <p:nvPr/>
        </p:nvPicPr>
        <p:blipFill>
          <a:blip r:embed="rId8"/>
          <a:stretch>
            <a:fillRect/>
          </a:stretch>
        </p:blipFill>
        <p:spPr>
          <a:xfrm>
            <a:off x="5494076" y="3571464"/>
            <a:ext cx="3036276" cy="1691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4" descr="A bowl of salad on a plate&#10;&#10;Description generated with very high confidence">
            <a:extLst>
              <a:ext uri="{FF2B5EF4-FFF2-40B4-BE49-F238E27FC236}">
                <a16:creationId xmlns:a16="http://schemas.microsoft.com/office/drawing/2014/main" id="{F8C32775-CDD8-4959-9726-6BBE68F6F696}"/>
              </a:ext>
            </a:extLst>
          </p:cNvPr>
          <p:cNvPicPr>
            <a:picLocks noChangeAspect="1"/>
          </p:cNvPicPr>
          <p:nvPr/>
        </p:nvPicPr>
        <p:blipFill>
          <a:blip r:embed="rId9"/>
          <a:stretch>
            <a:fillRect/>
          </a:stretch>
        </p:blipFill>
        <p:spPr>
          <a:xfrm>
            <a:off x="7630747" y="3569858"/>
            <a:ext cx="3466123" cy="1956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41DE453F-41BE-48CE-9C7C-5E09D784C3F0}"/>
              </a:ext>
            </a:extLst>
          </p:cNvPr>
          <p:cNvSpPr txBox="1"/>
          <p:nvPr/>
        </p:nvSpPr>
        <p:spPr>
          <a:xfrm>
            <a:off x="6838042" y="596898"/>
            <a:ext cx="3378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Junk or Health Food Classifier</a:t>
            </a:r>
          </a:p>
        </p:txBody>
      </p:sp>
      <p:sp>
        <p:nvSpPr>
          <p:cNvPr id="2" name="TextBox 1">
            <a:extLst>
              <a:ext uri="{FF2B5EF4-FFF2-40B4-BE49-F238E27FC236}">
                <a16:creationId xmlns:a16="http://schemas.microsoft.com/office/drawing/2014/main" id="{3C513ECA-666F-4EC2-8DDD-43DDC38040E8}"/>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(10)</a:t>
            </a:r>
          </a:p>
        </p:txBody>
      </p:sp>
    </p:spTree>
    <p:extLst>
      <p:ext uri="{BB962C8B-B14F-4D97-AF65-F5344CB8AC3E}">
        <p14:creationId xmlns:p14="http://schemas.microsoft.com/office/powerpoint/2010/main" val="262125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a:solidFill>
                  <a:srgbClr val="474747"/>
                </a:solidFill>
                <a:ea typeface="+mn-lt"/>
                <a:cs typeface="+mn-lt"/>
              </a:rPr>
              <a:t>fast.ai</a:t>
            </a:r>
            <a:r>
              <a:rPr lang="en-US" sz="3200">
                <a:solidFill>
                  <a:srgbClr val="474747"/>
                </a:solidFill>
                <a:ea typeface="+mn-lt"/>
                <a:cs typeface="+mn-lt"/>
              </a:rPr>
              <a:t> </a:t>
            </a:r>
            <a:r>
              <a:rPr lang="en-US" sz="3200">
                <a:solidFill>
                  <a:srgbClr val="DCDCDC"/>
                </a:solidFill>
                <a:ea typeface="+mn-lt"/>
                <a:cs typeface="+mn-lt"/>
              </a:rPr>
              <a:t>not just classification</a:t>
            </a:r>
            <a:endParaRPr lang="en-US" sz="3200">
              <a:solidFill>
                <a:srgbClr val="F2F2F2"/>
              </a:solidFill>
              <a:cs typeface="Calibri"/>
            </a:endParaRPr>
          </a:p>
        </p:txBody>
      </p:sp>
      <p:sp>
        <p:nvSpPr>
          <p:cNvPr id="2" name="TextBox 1">
            <a:extLst>
              <a:ext uri="{FF2B5EF4-FFF2-40B4-BE49-F238E27FC236}">
                <a16:creationId xmlns:a16="http://schemas.microsoft.com/office/drawing/2014/main" id="{25E1B40F-3D68-45B8-8B34-546B3FE7E490}"/>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(11)</a:t>
            </a:r>
          </a:p>
        </p:txBody>
      </p:sp>
    </p:spTree>
    <p:extLst>
      <p:ext uri="{BB962C8B-B14F-4D97-AF65-F5344CB8AC3E}">
        <p14:creationId xmlns:p14="http://schemas.microsoft.com/office/powerpoint/2010/main" val="208184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7256" y="6547755"/>
            <a:ext cx="75056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2"/>
              </a:rPr>
              <a:t>https://forums.fast.ai/t/deep-learning-lesson-4-notes/30983</a:t>
            </a:r>
            <a:endParaRPr lang="en-US" sz="1400">
              <a:ea typeface="+mn-lt"/>
              <a:cs typeface="+mn-lt"/>
            </a:endParaRP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53143"/>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NLP</a:t>
            </a:r>
            <a:endParaRPr lang="en-US" sz="3200">
              <a:cs typeface="Calibri"/>
            </a:endParaRPr>
          </a:p>
        </p:txBody>
      </p:sp>
      <p:pic>
        <p:nvPicPr>
          <p:cNvPr id="2" name="Picture 2" descr="A screenshot of text&#10;&#10;Description generated with very high confidence">
            <a:extLst>
              <a:ext uri="{FF2B5EF4-FFF2-40B4-BE49-F238E27FC236}">
                <a16:creationId xmlns:a16="http://schemas.microsoft.com/office/drawing/2014/main" id="{68E83A81-ECB2-4CC4-B3D6-86C1DE667456}"/>
              </a:ext>
            </a:extLst>
          </p:cNvPr>
          <p:cNvPicPr>
            <a:picLocks noChangeAspect="1"/>
          </p:cNvPicPr>
          <p:nvPr/>
        </p:nvPicPr>
        <p:blipFill>
          <a:blip r:embed="rId3"/>
          <a:stretch>
            <a:fillRect/>
          </a:stretch>
        </p:blipFill>
        <p:spPr>
          <a:xfrm>
            <a:off x="6629400" y="1507992"/>
            <a:ext cx="2743200" cy="38420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2E2F03AA-2F95-408E-B336-B78244D78448}"/>
              </a:ext>
            </a:extLst>
          </p:cNvPr>
          <p:cNvSpPr txBox="1"/>
          <p:nvPr/>
        </p:nvSpPr>
        <p:spPr>
          <a:xfrm>
            <a:off x="6311899" y="1132112"/>
            <a:ext cx="3378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Legal Document Classification</a:t>
            </a:r>
          </a:p>
        </p:txBody>
      </p:sp>
      <p:pic>
        <p:nvPicPr>
          <p:cNvPr id="5" name="Picture 5" descr="A screenshot of a cell phone&#10;&#10;Description generated with very high confidence">
            <a:extLst>
              <a:ext uri="{FF2B5EF4-FFF2-40B4-BE49-F238E27FC236}">
                <a16:creationId xmlns:a16="http://schemas.microsoft.com/office/drawing/2014/main" id="{F83C0D34-B99E-4106-A94E-C0713BBC6102}"/>
              </a:ext>
            </a:extLst>
          </p:cNvPr>
          <p:cNvPicPr>
            <a:picLocks noChangeAspect="1"/>
          </p:cNvPicPr>
          <p:nvPr/>
        </p:nvPicPr>
        <p:blipFill>
          <a:blip r:embed="rId4"/>
          <a:stretch>
            <a:fillRect/>
          </a:stretch>
        </p:blipFill>
        <p:spPr>
          <a:xfrm>
            <a:off x="1485900" y="1502907"/>
            <a:ext cx="4684485" cy="24370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A7E11B3F-DCEA-436C-8705-DC85711F7A45}"/>
              </a:ext>
            </a:extLst>
          </p:cNvPr>
          <p:cNvSpPr txBox="1"/>
          <p:nvPr/>
        </p:nvSpPr>
        <p:spPr>
          <a:xfrm>
            <a:off x="1839685" y="1132111"/>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Movie Review Sentiment Classification</a:t>
            </a:r>
            <a:endParaRPr lang="en-US"/>
          </a:p>
        </p:txBody>
      </p:sp>
      <p:sp>
        <p:nvSpPr>
          <p:cNvPr id="3" name="TextBox 2">
            <a:extLst>
              <a:ext uri="{FF2B5EF4-FFF2-40B4-BE49-F238E27FC236}">
                <a16:creationId xmlns:a16="http://schemas.microsoft.com/office/drawing/2014/main" id="{EEB8B9AD-0B0A-4FB3-AA6D-2AF33EC22788}"/>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cs typeface="Calibri"/>
              </a:rPr>
              <a:t>(11)</a:t>
            </a:r>
          </a:p>
        </p:txBody>
      </p:sp>
    </p:spTree>
    <p:extLst>
      <p:ext uri="{BB962C8B-B14F-4D97-AF65-F5344CB8AC3E}">
        <p14:creationId xmlns:p14="http://schemas.microsoft.com/office/powerpoint/2010/main" val="777348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29029" y="6275612"/>
            <a:ext cx="100547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2"/>
              </a:rPr>
              <a:t>https://www.fast.ai/2019/05/03/decrappify/</a:t>
            </a:r>
          </a:p>
          <a:p>
            <a:r>
              <a:rPr lang="en-US" sz="1400">
                <a:solidFill>
                  <a:srgbClr val="5C5C5C"/>
                </a:solidFill>
                <a:ea typeface="+mn-lt"/>
                <a:cs typeface="+mn-lt"/>
              </a:rPr>
              <a:t>[2]: </a:t>
            </a:r>
            <a:r>
              <a:rPr lang="en-US" sz="1400">
                <a:ea typeface="+mn-lt"/>
                <a:cs typeface="+mn-lt"/>
                <a:hlinkClick r:id="rId3"/>
              </a:rPr>
              <a:t>https://colab.research.google.com/github/jantic/DeOldify/blob/master/ImageColorizerColab.ipynb#scrollTo=LHfUPH42O_iK</a:t>
            </a: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53143"/>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GANs</a:t>
            </a:r>
            <a:endParaRPr lang="en-US" sz="3200">
              <a:cs typeface="Calibri"/>
            </a:endParaRPr>
          </a:p>
        </p:txBody>
      </p:sp>
      <p:sp>
        <p:nvSpPr>
          <p:cNvPr id="14" name="TextBox 13">
            <a:extLst>
              <a:ext uri="{FF2B5EF4-FFF2-40B4-BE49-F238E27FC236}">
                <a16:creationId xmlns:a16="http://schemas.microsoft.com/office/drawing/2014/main" id="{A7E11B3F-DCEA-436C-8705-DC85711F7A45}"/>
              </a:ext>
            </a:extLst>
          </p:cNvPr>
          <p:cNvSpPr txBox="1"/>
          <p:nvPr/>
        </p:nvSpPr>
        <p:spPr>
          <a:xfrm>
            <a:off x="1086756" y="1177468"/>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DeOldify</a:t>
            </a:r>
            <a:endParaRPr lang="en-US"/>
          </a:p>
        </p:txBody>
      </p:sp>
      <p:pic>
        <p:nvPicPr>
          <p:cNvPr id="3" name="Picture 5" descr="A screenshot of a social media post&#10;&#10;Description generated with very high confidence">
            <a:extLst>
              <a:ext uri="{FF2B5EF4-FFF2-40B4-BE49-F238E27FC236}">
                <a16:creationId xmlns:a16="http://schemas.microsoft.com/office/drawing/2014/main" id="{9D29D44B-32E9-42FC-9529-BE11C2EC0262}"/>
              </a:ext>
            </a:extLst>
          </p:cNvPr>
          <p:cNvPicPr>
            <a:picLocks noChangeAspect="1"/>
          </p:cNvPicPr>
          <p:nvPr/>
        </p:nvPicPr>
        <p:blipFill>
          <a:blip r:embed="rId4"/>
          <a:stretch>
            <a:fillRect/>
          </a:stretch>
        </p:blipFill>
        <p:spPr>
          <a:xfrm>
            <a:off x="633185" y="1548055"/>
            <a:ext cx="4983843" cy="3643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E7811DBB-07EA-4623-B737-3CF9D400FC3F}"/>
              </a:ext>
            </a:extLst>
          </p:cNvPr>
          <p:cNvSpPr txBox="1"/>
          <p:nvPr/>
        </p:nvSpPr>
        <p:spPr>
          <a:xfrm>
            <a:off x="6701969" y="1177467"/>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Colorizer</a:t>
            </a:r>
            <a:endParaRPr lang="en-US"/>
          </a:p>
        </p:txBody>
      </p:sp>
      <p:pic>
        <p:nvPicPr>
          <p:cNvPr id="9" name="Picture 9" descr="A screenshot of a cell phone&#10;&#10;Description generated with very high confidence">
            <a:extLst>
              <a:ext uri="{FF2B5EF4-FFF2-40B4-BE49-F238E27FC236}">
                <a16:creationId xmlns:a16="http://schemas.microsoft.com/office/drawing/2014/main" id="{2D28A22B-6248-49C9-A3B0-5A9BDF3318E1}"/>
              </a:ext>
            </a:extLst>
          </p:cNvPr>
          <p:cNvPicPr>
            <a:picLocks noChangeAspect="1"/>
          </p:cNvPicPr>
          <p:nvPr/>
        </p:nvPicPr>
        <p:blipFill>
          <a:blip r:embed="rId5"/>
          <a:stretch>
            <a:fillRect/>
          </a:stretch>
        </p:blipFill>
        <p:spPr>
          <a:xfrm>
            <a:off x="5939972" y="1546081"/>
            <a:ext cx="5600699" cy="3384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BBE4A57C-D35E-47C7-AB5D-2DE67F58853F}"/>
              </a:ext>
            </a:extLst>
          </p:cNvPr>
          <p:cNvSpPr txBox="1"/>
          <p:nvPr/>
        </p:nvSpPr>
        <p:spPr>
          <a:xfrm>
            <a:off x="11682186" y="6553194"/>
            <a:ext cx="5133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cs typeface="Calibri"/>
              </a:rPr>
              <a:t>(1</a:t>
            </a:r>
            <a:endParaRPr lang="en-US"/>
          </a:p>
          <a:p>
            <a:r>
              <a:rPr lang="en-US" sz="1400">
                <a:solidFill>
                  <a:srgbClr val="5C5C5C"/>
                </a:solidFill>
                <a:cs typeface="Calibri"/>
              </a:rPr>
              <a:t>2)</a:t>
            </a:r>
            <a:endParaRPr lang="en-US"/>
          </a:p>
        </p:txBody>
      </p:sp>
    </p:spTree>
    <p:extLst>
      <p:ext uri="{BB962C8B-B14F-4D97-AF65-F5344CB8AC3E}">
        <p14:creationId xmlns:p14="http://schemas.microsoft.com/office/powerpoint/2010/main" val="1860888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5" y="5985326"/>
            <a:ext cx="1005476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2"/>
              </a:rPr>
              <a:t>https://course.fast.ai/videos/?lesson=4</a:t>
            </a:r>
            <a:endParaRPr lang="en-US" sz="1400">
              <a:ea typeface="+mn-lt"/>
              <a:cs typeface="+mn-lt"/>
              <a:hlinkClick r:id="rId3"/>
            </a:endParaRPr>
          </a:p>
          <a:p>
            <a:r>
              <a:rPr lang="en-US" sz="1400">
                <a:solidFill>
                  <a:srgbClr val="5C5C5C"/>
                </a:solidFill>
                <a:ea typeface="+mn-lt"/>
                <a:cs typeface="+mn-lt"/>
              </a:rPr>
              <a:t>[2]: </a:t>
            </a:r>
            <a:r>
              <a:rPr lang="en-US" sz="1400">
                <a:ea typeface="+mn-lt"/>
                <a:cs typeface="+mn-lt"/>
                <a:hlinkClick r:id="rId4"/>
              </a:rPr>
              <a:t>https://towardsdatascience.com/collaborative-filtering-with-fastai-3dbdd4ef4f00</a:t>
            </a:r>
          </a:p>
          <a:p>
            <a:r>
              <a:rPr lang="en-US" sz="1400">
                <a:solidFill>
                  <a:srgbClr val="5C5C5C"/>
                </a:solidFill>
                <a:ea typeface="+mn-lt"/>
                <a:cs typeface="+mn-lt"/>
              </a:rPr>
              <a:t>[3]: </a:t>
            </a:r>
            <a:r>
              <a:rPr lang="en-US" sz="1400">
                <a:ea typeface="+mn-lt"/>
                <a:cs typeface="+mn-lt"/>
                <a:hlinkClick r:id="rId5"/>
              </a:rPr>
              <a:t>https://jovian.ml/aakashns/5bc23520933b4cc187cfe18e5dd7e2ed</a:t>
            </a:r>
            <a:endParaRPr lang="en-US"/>
          </a:p>
        </p:txBody>
      </p:sp>
      <p:sp>
        <p:nvSpPr>
          <p:cNvPr id="18" name="Rectangle 17">
            <a:extLst>
              <a:ext uri="{FF2B5EF4-FFF2-40B4-BE49-F238E27FC236}">
                <a16:creationId xmlns:a16="http://schemas.microsoft.com/office/drawing/2014/main" id="{459E498C-ECFC-4C3C-9F35-FBBE825FD457}"/>
              </a:ext>
            </a:extLst>
          </p:cNvPr>
          <p:cNvSpPr/>
          <p:nvPr/>
        </p:nvSpPr>
        <p:spPr>
          <a:xfrm>
            <a:off x="5591174" y="1636030"/>
            <a:ext cx="5943878" cy="4084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53143"/>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Collaborative Filtering</a:t>
            </a:r>
            <a:endParaRPr lang="en-US" sz="3200">
              <a:cs typeface="Calibri"/>
            </a:endParaRPr>
          </a:p>
        </p:txBody>
      </p:sp>
      <p:sp>
        <p:nvSpPr>
          <p:cNvPr id="12" name="TextBox 11">
            <a:extLst>
              <a:ext uri="{FF2B5EF4-FFF2-40B4-BE49-F238E27FC236}">
                <a16:creationId xmlns:a16="http://schemas.microsoft.com/office/drawing/2014/main" id="{E7811DBB-07EA-4623-B737-3CF9D400FC3F}"/>
              </a:ext>
            </a:extLst>
          </p:cNvPr>
          <p:cNvSpPr txBox="1"/>
          <p:nvPr/>
        </p:nvSpPr>
        <p:spPr>
          <a:xfrm>
            <a:off x="6420755" y="1177467"/>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Book Recommendation System</a:t>
            </a:r>
            <a:endParaRPr lang="en-US"/>
          </a:p>
        </p:txBody>
      </p:sp>
      <p:sp>
        <p:nvSpPr>
          <p:cNvPr id="22" name="Rectangle 21">
            <a:extLst>
              <a:ext uri="{FF2B5EF4-FFF2-40B4-BE49-F238E27FC236}">
                <a16:creationId xmlns:a16="http://schemas.microsoft.com/office/drawing/2014/main" id="{52CE4852-D78A-46ED-BCA5-FBD0F442B08A}"/>
              </a:ext>
            </a:extLst>
          </p:cNvPr>
          <p:cNvSpPr/>
          <p:nvPr/>
        </p:nvSpPr>
        <p:spPr>
          <a:xfrm>
            <a:off x="620031" y="1636028"/>
            <a:ext cx="4755522" cy="4120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picture containing bird&#10;&#10;Description generated with very high confidence">
            <a:extLst>
              <a:ext uri="{FF2B5EF4-FFF2-40B4-BE49-F238E27FC236}">
                <a16:creationId xmlns:a16="http://schemas.microsoft.com/office/drawing/2014/main" id="{02CBDBE8-71E8-4B07-8359-2CA2B969781E}"/>
              </a:ext>
            </a:extLst>
          </p:cNvPr>
          <p:cNvPicPr>
            <a:picLocks noChangeAspect="1"/>
          </p:cNvPicPr>
          <p:nvPr/>
        </p:nvPicPr>
        <p:blipFill>
          <a:blip r:embed="rId6"/>
          <a:stretch>
            <a:fillRect/>
          </a:stretch>
        </p:blipFill>
        <p:spPr>
          <a:xfrm>
            <a:off x="6085114" y="2325228"/>
            <a:ext cx="4657271" cy="2797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06876CB5-E9FC-48F6-B20B-FC1DBCEA1744}"/>
              </a:ext>
            </a:extLst>
          </p:cNvPr>
          <p:cNvPicPr>
            <a:picLocks noChangeAspect="1"/>
          </p:cNvPicPr>
          <p:nvPr/>
        </p:nvPicPr>
        <p:blipFill>
          <a:blip r:embed="rId7"/>
          <a:stretch>
            <a:fillRect/>
          </a:stretch>
        </p:blipFill>
        <p:spPr>
          <a:xfrm>
            <a:off x="5704114" y="1702345"/>
            <a:ext cx="5727699" cy="423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DD22877E-5A66-4766-9C74-59BB0781966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15" name="TextBox 14">
            <a:extLst>
              <a:ext uri="{FF2B5EF4-FFF2-40B4-BE49-F238E27FC236}">
                <a16:creationId xmlns:a16="http://schemas.microsoft.com/office/drawing/2014/main" id="{BD29AF78-8BFD-4493-95BA-D944BDAED8A1}"/>
              </a:ext>
            </a:extLst>
          </p:cNvPr>
          <p:cNvSpPr txBox="1"/>
          <p:nvPr/>
        </p:nvSpPr>
        <p:spPr>
          <a:xfrm>
            <a:off x="1014183" y="1177466"/>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Movie Recommendation System</a:t>
            </a:r>
            <a:endParaRPr lang="en-US"/>
          </a:p>
        </p:txBody>
      </p:sp>
      <p:pic>
        <p:nvPicPr>
          <p:cNvPr id="11" name="Picture 12">
            <a:extLst>
              <a:ext uri="{FF2B5EF4-FFF2-40B4-BE49-F238E27FC236}">
                <a16:creationId xmlns:a16="http://schemas.microsoft.com/office/drawing/2014/main" id="{025DCF32-032B-4174-A9F0-F516CE717549}"/>
              </a:ext>
            </a:extLst>
          </p:cNvPr>
          <p:cNvPicPr>
            <a:picLocks noChangeAspect="1"/>
          </p:cNvPicPr>
          <p:nvPr/>
        </p:nvPicPr>
        <p:blipFill>
          <a:blip r:embed="rId8"/>
          <a:stretch>
            <a:fillRect/>
          </a:stretch>
        </p:blipFill>
        <p:spPr>
          <a:xfrm>
            <a:off x="887185" y="1718336"/>
            <a:ext cx="4412341" cy="2278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6" descr="A screenshot of a cell phone&#10;&#10;Description generated with high confidence">
            <a:extLst>
              <a:ext uri="{FF2B5EF4-FFF2-40B4-BE49-F238E27FC236}">
                <a16:creationId xmlns:a16="http://schemas.microsoft.com/office/drawing/2014/main" id="{8FD9694F-C994-4A91-AC28-A1D7B8313806}"/>
              </a:ext>
            </a:extLst>
          </p:cNvPr>
          <p:cNvPicPr>
            <a:picLocks noChangeAspect="1"/>
          </p:cNvPicPr>
          <p:nvPr/>
        </p:nvPicPr>
        <p:blipFill>
          <a:blip r:embed="rId9"/>
          <a:stretch>
            <a:fillRect/>
          </a:stretch>
        </p:blipFill>
        <p:spPr>
          <a:xfrm>
            <a:off x="1113971" y="2649955"/>
            <a:ext cx="3106057" cy="2973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46862490-CA60-493E-ADA3-31AE9952E3AF}"/>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(14)</a:t>
            </a:r>
          </a:p>
        </p:txBody>
      </p:sp>
    </p:spTree>
    <p:extLst>
      <p:ext uri="{BB962C8B-B14F-4D97-AF65-F5344CB8AC3E}">
        <p14:creationId xmlns:p14="http://schemas.microsoft.com/office/powerpoint/2010/main" val="1135619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6747" y="6439101"/>
            <a:ext cx="100547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2"/>
              </a:rPr>
              <a:t>https://github.com/josiahls/fast-reinforcement-learning</a:t>
            </a:r>
            <a:endParaRPr lang="en-US">
              <a:ea typeface="+mn-lt"/>
              <a:cs typeface="+mn-lt"/>
            </a:endParaRP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53143"/>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Reinforcement Learning (experimental)</a:t>
            </a:r>
            <a:endParaRPr lang="en-US" sz="3200">
              <a:cs typeface="Calibri"/>
            </a:endParaRPr>
          </a:p>
        </p:txBody>
      </p:sp>
      <p:pic>
        <p:nvPicPr>
          <p:cNvPr id="2" name="Picture 2" descr="A screenshot of a cell phone&#10;&#10;Description generated with very high confidence">
            <a:extLst>
              <a:ext uri="{FF2B5EF4-FFF2-40B4-BE49-F238E27FC236}">
                <a16:creationId xmlns:a16="http://schemas.microsoft.com/office/drawing/2014/main" id="{C3959169-B478-4D90-B5BC-8E3E52D04B6A}"/>
              </a:ext>
            </a:extLst>
          </p:cNvPr>
          <p:cNvPicPr>
            <a:picLocks noChangeAspect="1"/>
          </p:cNvPicPr>
          <p:nvPr/>
        </p:nvPicPr>
        <p:blipFill>
          <a:blip r:embed="rId3"/>
          <a:stretch>
            <a:fillRect/>
          </a:stretch>
        </p:blipFill>
        <p:spPr>
          <a:xfrm>
            <a:off x="666108" y="1096474"/>
            <a:ext cx="7743289" cy="1231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descr="A screenshot of a cell phone&#10;&#10;Description generated with high confidence">
            <a:extLst>
              <a:ext uri="{FF2B5EF4-FFF2-40B4-BE49-F238E27FC236}">
                <a16:creationId xmlns:a16="http://schemas.microsoft.com/office/drawing/2014/main" id="{D979DB26-E976-45B4-A9F4-01FEA19F7201}"/>
              </a:ext>
            </a:extLst>
          </p:cNvPr>
          <p:cNvPicPr>
            <a:picLocks noChangeAspect="1"/>
          </p:cNvPicPr>
          <p:nvPr/>
        </p:nvPicPr>
        <p:blipFill>
          <a:blip r:embed="rId4"/>
          <a:stretch>
            <a:fillRect/>
          </a:stretch>
        </p:blipFill>
        <p:spPr>
          <a:xfrm>
            <a:off x="666108" y="2544906"/>
            <a:ext cx="6690188" cy="3112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A screenshot of a cell phone&#10;&#10;Description generated with very high confidence">
            <a:extLst>
              <a:ext uri="{FF2B5EF4-FFF2-40B4-BE49-F238E27FC236}">
                <a16:creationId xmlns:a16="http://schemas.microsoft.com/office/drawing/2014/main" id="{DA0B5740-7146-411E-BDE2-2ED084F0566C}"/>
              </a:ext>
            </a:extLst>
          </p:cNvPr>
          <p:cNvPicPr>
            <a:picLocks noChangeAspect="1"/>
          </p:cNvPicPr>
          <p:nvPr/>
        </p:nvPicPr>
        <p:blipFill>
          <a:blip r:embed="rId5"/>
          <a:stretch>
            <a:fillRect/>
          </a:stretch>
        </p:blipFill>
        <p:spPr>
          <a:xfrm>
            <a:off x="7524108" y="1843126"/>
            <a:ext cx="3941851" cy="4807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100DC449-3599-4843-8A30-6D5099047D28}"/>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(15)</a:t>
            </a:r>
          </a:p>
        </p:txBody>
      </p:sp>
    </p:spTree>
    <p:extLst>
      <p:ext uri="{BB962C8B-B14F-4D97-AF65-F5344CB8AC3E}">
        <p14:creationId xmlns:p14="http://schemas.microsoft.com/office/powerpoint/2010/main" val="2194257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a:solidFill>
                  <a:srgbClr val="474747"/>
                </a:solidFill>
                <a:ea typeface="+mn-lt"/>
                <a:cs typeface="+mn-lt"/>
              </a:rPr>
              <a:t>Now to coding</a:t>
            </a:r>
            <a:endParaRPr lang="en-US" sz="3200">
              <a:solidFill>
                <a:srgbClr val="DCDCDC"/>
              </a:solidFill>
              <a:cs typeface="Calibri"/>
            </a:endParaRPr>
          </a:p>
        </p:txBody>
      </p:sp>
      <p:sp>
        <p:nvSpPr>
          <p:cNvPr id="2" name="TextBox 1">
            <a:extLst>
              <a:ext uri="{FF2B5EF4-FFF2-40B4-BE49-F238E27FC236}">
                <a16:creationId xmlns:a16="http://schemas.microsoft.com/office/drawing/2014/main" id="{25E1B40F-3D68-45B8-8B34-546B3FE7E490}"/>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(16)</a:t>
            </a:r>
          </a:p>
        </p:txBody>
      </p:sp>
    </p:spTree>
    <p:extLst>
      <p:ext uri="{BB962C8B-B14F-4D97-AF65-F5344CB8AC3E}">
        <p14:creationId xmlns:p14="http://schemas.microsoft.com/office/powerpoint/2010/main" val="2550250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a:solidFill>
                  <a:srgbClr val="474747"/>
                </a:solidFill>
                <a:ea typeface="+mn-lt"/>
                <a:cs typeface="+mn-lt"/>
              </a:rPr>
              <a:t>fast.ai</a:t>
            </a:r>
            <a:r>
              <a:rPr lang="en-US" sz="3200">
                <a:solidFill>
                  <a:srgbClr val="474747"/>
                </a:solidFill>
                <a:ea typeface="+mn-lt"/>
                <a:cs typeface="+mn-lt"/>
              </a:rPr>
              <a:t> </a:t>
            </a:r>
            <a:r>
              <a:rPr lang="en-US" sz="3200">
                <a:solidFill>
                  <a:srgbClr val="DCDCDC"/>
                </a:solidFill>
                <a:ea typeface="+mn-lt"/>
                <a:cs typeface="+mn-lt"/>
              </a:rPr>
              <a:t>has a MOOC!</a:t>
            </a:r>
            <a:endParaRPr lang="en-US" sz="3200">
              <a:solidFill>
                <a:srgbClr val="F2F2F2"/>
              </a:solidFill>
              <a:cs typeface="Calibri"/>
            </a:endParaRPr>
          </a:p>
        </p:txBody>
      </p:sp>
      <p:sp>
        <p:nvSpPr>
          <p:cNvPr id="2" name="TextBox 1">
            <a:extLst>
              <a:ext uri="{FF2B5EF4-FFF2-40B4-BE49-F238E27FC236}">
                <a16:creationId xmlns:a16="http://schemas.microsoft.com/office/drawing/2014/main" id="{5215DCC3-DD38-4B61-85F6-174BAB44ECAB}"/>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(17)</a:t>
            </a:r>
          </a:p>
        </p:txBody>
      </p:sp>
    </p:spTree>
    <p:extLst>
      <p:ext uri="{BB962C8B-B14F-4D97-AF65-F5344CB8AC3E}">
        <p14:creationId xmlns:p14="http://schemas.microsoft.com/office/powerpoint/2010/main" val="1704582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6747" y="6439101"/>
            <a:ext cx="100547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2"/>
              </a:rPr>
              <a:t>https://course.fast.ai/videos/?lesson=1</a:t>
            </a:r>
            <a:endParaRPr lang="en-US">
              <a:ea typeface="+mn-lt"/>
              <a:cs typeface="+mn-lt"/>
            </a:endParaRPr>
          </a:p>
        </p:txBody>
      </p:sp>
      <p:pic>
        <p:nvPicPr>
          <p:cNvPr id="3" name="Picture 3" descr="A screenshot of a cell phone&#10;&#10;Description generated with very high confidence">
            <a:extLst>
              <a:ext uri="{FF2B5EF4-FFF2-40B4-BE49-F238E27FC236}">
                <a16:creationId xmlns:a16="http://schemas.microsoft.com/office/drawing/2014/main" id="{5CA92259-6AC3-41C2-90F5-BADB74B20229}"/>
              </a:ext>
            </a:extLst>
          </p:cNvPr>
          <p:cNvPicPr>
            <a:picLocks noChangeAspect="1"/>
          </p:cNvPicPr>
          <p:nvPr/>
        </p:nvPicPr>
        <p:blipFill rotWithShape="1">
          <a:blip r:embed="rId3"/>
          <a:srcRect r="127" b="4306"/>
          <a:stretch/>
        </p:blipFill>
        <p:spPr>
          <a:xfrm>
            <a:off x="708917" y="514022"/>
            <a:ext cx="6707325" cy="343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6" descr="A screenshot of a cell phone&#10;&#10;Description generated with very high confidence">
            <a:extLst>
              <a:ext uri="{FF2B5EF4-FFF2-40B4-BE49-F238E27FC236}">
                <a16:creationId xmlns:a16="http://schemas.microsoft.com/office/drawing/2014/main" id="{BFAC703B-B163-4530-B123-00EAB7E0107E}"/>
              </a:ext>
            </a:extLst>
          </p:cNvPr>
          <p:cNvPicPr>
            <a:picLocks noChangeAspect="1"/>
          </p:cNvPicPr>
          <p:nvPr/>
        </p:nvPicPr>
        <p:blipFill rotWithShape="1">
          <a:blip r:embed="rId4"/>
          <a:srcRect r="118" b="4444"/>
          <a:stretch/>
        </p:blipFill>
        <p:spPr>
          <a:xfrm>
            <a:off x="2130175" y="1019067"/>
            <a:ext cx="7221030" cy="3689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descr="A screenshot of a cell phone&#10;&#10;Description generated with very high confidence">
            <a:extLst>
              <a:ext uri="{FF2B5EF4-FFF2-40B4-BE49-F238E27FC236}">
                <a16:creationId xmlns:a16="http://schemas.microsoft.com/office/drawing/2014/main" id="{E808021B-F0DB-443E-92D1-0D6598A957B8}"/>
              </a:ext>
            </a:extLst>
          </p:cNvPr>
          <p:cNvPicPr>
            <a:picLocks noChangeAspect="1"/>
          </p:cNvPicPr>
          <p:nvPr/>
        </p:nvPicPr>
        <p:blipFill>
          <a:blip r:embed="rId5"/>
          <a:stretch>
            <a:fillRect/>
          </a:stretch>
        </p:blipFill>
        <p:spPr>
          <a:xfrm>
            <a:off x="3654175" y="2049694"/>
            <a:ext cx="7657671" cy="38545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BE1FD3FB-8689-492D-BC35-D8AEE39399EA}"/>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(18)</a:t>
            </a:r>
          </a:p>
        </p:txBody>
      </p:sp>
    </p:spTree>
    <p:extLst>
      <p:ext uri="{BB962C8B-B14F-4D97-AF65-F5344CB8AC3E}">
        <p14:creationId xmlns:p14="http://schemas.microsoft.com/office/powerpoint/2010/main" val="3987983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5" y="6122315"/>
            <a:ext cx="100547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2"/>
              </a:rPr>
              <a:t>https://forums.fast.ai/</a:t>
            </a:r>
            <a:endParaRPr lang="en-US">
              <a:ea typeface="+mn-lt"/>
              <a:cs typeface="+mn-lt"/>
              <a:hlinkClick r:id="rId2"/>
            </a:endParaRPr>
          </a:p>
          <a:p>
            <a:r>
              <a:rPr lang="en-US" sz="1400">
                <a:solidFill>
                  <a:srgbClr val="5C5C5C"/>
                </a:solidFill>
                <a:ea typeface="+mn-lt"/>
                <a:cs typeface="+mn-lt"/>
              </a:rPr>
              <a:t>[2]: </a:t>
            </a:r>
            <a:r>
              <a:rPr lang="en-US" sz="1400">
                <a:ea typeface="+mn-lt"/>
                <a:cs typeface="+mn-lt"/>
                <a:hlinkClick r:id="rId3"/>
              </a:rPr>
              <a:t>https://www.usfca.edu/data-institute/certificates/deep-learning-part-one</a:t>
            </a:r>
            <a:endParaRPr lang="en-US">
              <a:ea typeface="+mn-lt"/>
              <a:cs typeface="+mn-lt"/>
            </a:endParaRPr>
          </a:p>
        </p:txBody>
      </p:sp>
      <p:pic>
        <p:nvPicPr>
          <p:cNvPr id="2" name="Picture 3" descr="A screenshot of a cell phone&#10;&#10;Description generated with very high confidence">
            <a:extLst>
              <a:ext uri="{FF2B5EF4-FFF2-40B4-BE49-F238E27FC236}">
                <a16:creationId xmlns:a16="http://schemas.microsoft.com/office/drawing/2014/main" id="{059AD2BC-5CBA-46B5-8EA6-4B0D2632623A}"/>
              </a:ext>
            </a:extLst>
          </p:cNvPr>
          <p:cNvPicPr>
            <a:picLocks noChangeAspect="1"/>
          </p:cNvPicPr>
          <p:nvPr/>
        </p:nvPicPr>
        <p:blipFill>
          <a:blip r:embed="rId4"/>
          <a:stretch>
            <a:fillRect/>
          </a:stretch>
        </p:blipFill>
        <p:spPr>
          <a:xfrm>
            <a:off x="246580" y="893208"/>
            <a:ext cx="5756952" cy="4540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descr="A screenshot of a cell phone&#10;&#10;Description generated with very high confidence">
            <a:extLst>
              <a:ext uri="{FF2B5EF4-FFF2-40B4-BE49-F238E27FC236}">
                <a16:creationId xmlns:a16="http://schemas.microsoft.com/office/drawing/2014/main" id="{A19200BC-19D9-4BFB-80E6-3B0A7B8F859A}"/>
              </a:ext>
            </a:extLst>
          </p:cNvPr>
          <p:cNvPicPr>
            <a:picLocks noChangeAspect="1"/>
          </p:cNvPicPr>
          <p:nvPr/>
        </p:nvPicPr>
        <p:blipFill>
          <a:blip r:embed="rId5"/>
          <a:stretch>
            <a:fillRect/>
          </a:stretch>
        </p:blipFill>
        <p:spPr>
          <a:xfrm>
            <a:off x="6128535" y="893159"/>
            <a:ext cx="5911064" cy="4540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23F9037A-4469-4B6E-83D9-4F83F71627C3}"/>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(19)</a:t>
            </a:r>
          </a:p>
        </p:txBody>
      </p:sp>
    </p:spTree>
    <p:extLst>
      <p:ext uri="{BB962C8B-B14F-4D97-AF65-F5344CB8AC3E}">
        <p14:creationId xmlns:p14="http://schemas.microsoft.com/office/powerpoint/2010/main" val="3394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4" y="6484256"/>
            <a:ext cx="64080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Description from: </a:t>
            </a:r>
            <a:r>
              <a:rPr lang="en-US" sz="1400">
                <a:solidFill>
                  <a:srgbClr val="5C5C5C"/>
                </a:solidFill>
                <a:ea typeface="+mn-lt"/>
                <a:cs typeface="+mn-lt"/>
                <a:hlinkClick r:id="rId2"/>
              </a:rPr>
              <a:t>https://course.fast.ai/videos/?lesson=1</a:t>
            </a:r>
            <a:endParaRPr lang="en-US" sz="1400">
              <a:solidFill>
                <a:srgbClr val="5C5C5C"/>
              </a:solidFill>
              <a:cs typeface="Calibri"/>
            </a:endParaRPr>
          </a:p>
        </p:txBody>
      </p:sp>
      <p:sp>
        <p:nvSpPr>
          <p:cNvPr id="40" name="Rectangle: Rounded Corners 39">
            <a:extLst>
              <a:ext uri="{FF2B5EF4-FFF2-40B4-BE49-F238E27FC236}">
                <a16:creationId xmlns:a16="http://schemas.microsoft.com/office/drawing/2014/main" id="{0CC1D143-0A00-4FCF-B43E-370F90842F3E}"/>
              </a:ext>
            </a:extLst>
          </p:cNvPr>
          <p:cNvSpPr/>
          <p:nvPr/>
        </p:nvSpPr>
        <p:spPr>
          <a:xfrm>
            <a:off x="3606801" y="722086"/>
            <a:ext cx="6232071" cy="671286"/>
          </a:xfrm>
          <a:prstGeom prst="roundRect">
            <a:avLst/>
          </a:prstGeom>
          <a:solidFill>
            <a:srgbClr val="ED9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Interpretable ML</a:t>
            </a:r>
            <a:endParaRPr lang="en-US"/>
          </a:p>
          <a:p>
            <a:pPr marL="1200150" lvl="2" indent="-285750">
              <a:buFont typeface="Arial"/>
              <a:buChar char="•"/>
            </a:pPr>
            <a:r>
              <a:rPr lang="en-US">
                <a:cs typeface="Calibri"/>
              </a:rPr>
              <a:t>Visualize Gradients and activations</a:t>
            </a:r>
          </a:p>
        </p:txBody>
      </p:sp>
      <p:sp>
        <p:nvSpPr>
          <p:cNvPr id="55" name="Rectangle: Rounded Corners 54">
            <a:extLst>
              <a:ext uri="{FF2B5EF4-FFF2-40B4-BE49-F238E27FC236}">
                <a16:creationId xmlns:a16="http://schemas.microsoft.com/office/drawing/2014/main" id="{9F8119B0-F4C6-4B57-9760-BFA5819D17E2}"/>
              </a:ext>
            </a:extLst>
          </p:cNvPr>
          <p:cNvSpPr/>
          <p:nvPr/>
        </p:nvSpPr>
        <p:spPr>
          <a:xfrm>
            <a:off x="3606800" y="1565728"/>
            <a:ext cx="6232071" cy="671286"/>
          </a:xfrm>
          <a:prstGeom prst="roundRect">
            <a:avLst/>
          </a:prstGeom>
          <a:solidFill>
            <a:srgbClr val="A1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Transfer learning</a:t>
            </a:r>
            <a:endParaRPr lang="en-US"/>
          </a:p>
          <a:p>
            <a:pPr marL="1200150" lvl="2" indent="-285750">
              <a:buFont typeface="Arial"/>
              <a:buChar char="•"/>
            </a:pPr>
            <a:r>
              <a:rPr lang="en-US">
                <a:cs typeface="Calibri"/>
              </a:rPr>
              <a:t>Share pre-trained nets</a:t>
            </a:r>
          </a:p>
        </p:txBody>
      </p:sp>
      <p:sp>
        <p:nvSpPr>
          <p:cNvPr id="56" name="Rectangle: Rounded Corners 55">
            <a:extLst>
              <a:ext uri="{FF2B5EF4-FFF2-40B4-BE49-F238E27FC236}">
                <a16:creationId xmlns:a16="http://schemas.microsoft.com/office/drawing/2014/main" id="{AC599904-6BAC-4AB4-8636-9A3D56556344}"/>
              </a:ext>
            </a:extLst>
          </p:cNvPr>
          <p:cNvSpPr/>
          <p:nvPr/>
        </p:nvSpPr>
        <p:spPr>
          <a:xfrm>
            <a:off x="3606799" y="2481942"/>
            <a:ext cx="6232071" cy="671286"/>
          </a:xfrm>
          <a:prstGeom prst="roundRect">
            <a:avLst/>
          </a:prstGeom>
          <a:solidFill>
            <a:srgbClr val="ED9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No longer true</a:t>
            </a:r>
          </a:p>
          <a:p>
            <a:pPr marL="1200150" lvl="2" indent="-285750">
              <a:buFont typeface="Arial"/>
              <a:buChar char="•"/>
            </a:pPr>
            <a:r>
              <a:rPr lang="en-US">
                <a:cs typeface="Calibri"/>
              </a:rPr>
              <a:t>Fastai &amp; keras libs MOOCs, etc</a:t>
            </a:r>
          </a:p>
        </p:txBody>
      </p:sp>
      <p:sp>
        <p:nvSpPr>
          <p:cNvPr id="57" name="Rectangle: Rounded Corners 56">
            <a:extLst>
              <a:ext uri="{FF2B5EF4-FFF2-40B4-BE49-F238E27FC236}">
                <a16:creationId xmlns:a16="http://schemas.microsoft.com/office/drawing/2014/main" id="{DEBFF458-DB96-4EA3-8725-193D3EFD6B5E}"/>
              </a:ext>
            </a:extLst>
          </p:cNvPr>
          <p:cNvSpPr/>
          <p:nvPr/>
        </p:nvSpPr>
        <p:spPr>
          <a:xfrm>
            <a:off x="3606798" y="3425370"/>
            <a:ext cx="6232071" cy="671286"/>
          </a:xfrm>
          <a:prstGeom prst="roundRect">
            <a:avLst/>
          </a:prstGeom>
          <a:solidFill>
            <a:srgbClr val="A1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No longer true</a:t>
            </a:r>
            <a:endParaRPr lang="en-US"/>
          </a:p>
          <a:p>
            <a:pPr marL="1200150" lvl="2" indent="-285750">
              <a:buFont typeface="Arial"/>
              <a:buChar char="•"/>
            </a:pPr>
            <a:r>
              <a:rPr lang="en-US">
                <a:cs typeface="Calibri"/>
              </a:rPr>
              <a:t>SoTA for speech, structured data, time series...</a:t>
            </a:r>
          </a:p>
        </p:txBody>
      </p:sp>
      <p:sp>
        <p:nvSpPr>
          <p:cNvPr id="58" name="Rectangle: Rounded Corners 57">
            <a:extLst>
              <a:ext uri="{FF2B5EF4-FFF2-40B4-BE49-F238E27FC236}">
                <a16:creationId xmlns:a16="http://schemas.microsoft.com/office/drawing/2014/main" id="{58F66CEC-6639-4271-B4AB-7F0E984EE355}"/>
              </a:ext>
            </a:extLst>
          </p:cNvPr>
          <p:cNvSpPr/>
          <p:nvPr/>
        </p:nvSpPr>
        <p:spPr>
          <a:xfrm>
            <a:off x="3606797" y="4269011"/>
            <a:ext cx="6232071" cy="671286"/>
          </a:xfrm>
          <a:prstGeom prst="roundRect">
            <a:avLst/>
          </a:prstGeom>
          <a:solidFill>
            <a:srgbClr val="ED9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Was never true</a:t>
            </a:r>
            <a:endParaRPr lang="en-US"/>
          </a:p>
          <a:p>
            <a:pPr marL="1200150" lvl="2" indent="-285750">
              <a:buFont typeface="Arial"/>
              <a:buChar char="•"/>
            </a:pPr>
            <a:r>
              <a:rPr lang="en-US">
                <a:cs typeface="Calibri"/>
              </a:rPr>
              <a:t>… except for some research projects</a:t>
            </a:r>
          </a:p>
        </p:txBody>
      </p:sp>
      <p:sp>
        <p:nvSpPr>
          <p:cNvPr id="59" name="Rectangle: Rounded Corners 58">
            <a:extLst>
              <a:ext uri="{FF2B5EF4-FFF2-40B4-BE49-F238E27FC236}">
                <a16:creationId xmlns:a16="http://schemas.microsoft.com/office/drawing/2014/main" id="{5006535E-CF6B-4CC0-A816-AAFA945143D8}"/>
              </a:ext>
            </a:extLst>
          </p:cNvPr>
          <p:cNvSpPr/>
          <p:nvPr/>
        </p:nvSpPr>
        <p:spPr>
          <a:xfrm>
            <a:off x="3606796" y="5121725"/>
            <a:ext cx="6232071" cy="671286"/>
          </a:xfrm>
          <a:prstGeom prst="roundRect">
            <a:avLst/>
          </a:prstGeom>
          <a:solidFill>
            <a:srgbClr val="A1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Who cares</a:t>
            </a:r>
          </a:p>
          <a:p>
            <a:pPr marL="1200150" lvl="2" indent="-285750">
              <a:buFont typeface="Arial"/>
              <a:buChar char="•"/>
            </a:pPr>
            <a:r>
              <a:rPr lang="en-US">
                <a:cs typeface="Calibri"/>
              </a:rPr>
              <a:t>Do you really want to build a brain</a:t>
            </a:r>
          </a:p>
        </p:txBody>
      </p:sp>
      <p:sp>
        <p:nvSpPr>
          <p:cNvPr id="46" name="Oval 45">
            <a:extLst>
              <a:ext uri="{FF2B5EF4-FFF2-40B4-BE49-F238E27FC236}">
                <a16:creationId xmlns:a16="http://schemas.microsoft.com/office/drawing/2014/main" id="{4F4BD178-118E-4002-91DA-3CF199A1FAAF}"/>
              </a:ext>
            </a:extLst>
          </p:cNvPr>
          <p:cNvSpPr/>
          <p:nvPr/>
        </p:nvSpPr>
        <p:spPr>
          <a:xfrm>
            <a:off x="2100943" y="223157"/>
            <a:ext cx="1569356" cy="1569356"/>
          </a:xfrm>
          <a:prstGeom prst="ellipse">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Black Box</a:t>
            </a:r>
            <a:endParaRPr lang="en-US"/>
          </a:p>
        </p:txBody>
      </p:sp>
      <p:sp>
        <p:nvSpPr>
          <p:cNvPr id="48" name="Oval 47">
            <a:extLst>
              <a:ext uri="{FF2B5EF4-FFF2-40B4-BE49-F238E27FC236}">
                <a16:creationId xmlns:a16="http://schemas.microsoft.com/office/drawing/2014/main" id="{21D60B87-64F5-444C-BC58-16B3BD8A6375}"/>
              </a:ext>
            </a:extLst>
          </p:cNvPr>
          <p:cNvSpPr/>
          <p:nvPr/>
        </p:nvSpPr>
        <p:spPr>
          <a:xfrm>
            <a:off x="2971799" y="1057728"/>
            <a:ext cx="1569356" cy="1569356"/>
          </a:xfrm>
          <a:prstGeom prst="ellipse">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Needs too much data</a:t>
            </a:r>
          </a:p>
        </p:txBody>
      </p:sp>
      <p:sp>
        <p:nvSpPr>
          <p:cNvPr id="49" name="Oval 48">
            <a:extLst>
              <a:ext uri="{FF2B5EF4-FFF2-40B4-BE49-F238E27FC236}">
                <a16:creationId xmlns:a16="http://schemas.microsoft.com/office/drawing/2014/main" id="{D49C6C6F-6DE2-4BC2-B21D-45585EB1CA80}"/>
              </a:ext>
            </a:extLst>
          </p:cNvPr>
          <p:cNvSpPr/>
          <p:nvPr/>
        </p:nvSpPr>
        <p:spPr>
          <a:xfrm>
            <a:off x="2100941" y="2001157"/>
            <a:ext cx="1569356" cy="1569356"/>
          </a:xfrm>
          <a:prstGeom prst="ellipse">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Needs ML PhD</a:t>
            </a:r>
            <a:endParaRPr lang="en-US"/>
          </a:p>
        </p:txBody>
      </p:sp>
      <p:sp>
        <p:nvSpPr>
          <p:cNvPr id="50" name="Oval 49">
            <a:extLst>
              <a:ext uri="{FF2B5EF4-FFF2-40B4-BE49-F238E27FC236}">
                <a16:creationId xmlns:a16="http://schemas.microsoft.com/office/drawing/2014/main" id="{0DC5BD46-0C5B-47CC-AC28-DB352455ACF3}"/>
              </a:ext>
            </a:extLst>
          </p:cNvPr>
          <p:cNvSpPr/>
          <p:nvPr/>
        </p:nvSpPr>
        <p:spPr>
          <a:xfrm>
            <a:off x="2999012" y="2890156"/>
            <a:ext cx="1569356" cy="1569356"/>
          </a:xfrm>
          <a:prstGeom prst="ellipse">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Only for vision</a:t>
            </a:r>
            <a:endParaRPr lang="en-US"/>
          </a:p>
        </p:txBody>
      </p:sp>
      <p:sp>
        <p:nvSpPr>
          <p:cNvPr id="51" name="Oval 50">
            <a:extLst>
              <a:ext uri="{FF2B5EF4-FFF2-40B4-BE49-F238E27FC236}">
                <a16:creationId xmlns:a16="http://schemas.microsoft.com/office/drawing/2014/main" id="{22F6154A-CD70-4944-AA34-84FAF70C3A96}"/>
              </a:ext>
            </a:extLst>
          </p:cNvPr>
          <p:cNvSpPr/>
          <p:nvPr/>
        </p:nvSpPr>
        <p:spPr>
          <a:xfrm>
            <a:off x="2100941" y="3788227"/>
            <a:ext cx="1569356" cy="1569356"/>
          </a:xfrm>
          <a:prstGeom prst="ellipse">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Needs lots of GPUS</a:t>
            </a:r>
            <a:endParaRPr lang="en-US"/>
          </a:p>
        </p:txBody>
      </p:sp>
      <p:sp>
        <p:nvSpPr>
          <p:cNvPr id="52" name="Oval 51">
            <a:extLst>
              <a:ext uri="{FF2B5EF4-FFF2-40B4-BE49-F238E27FC236}">
                <a16:creationId xmlns:a16="http://schemas.microsoft.com/office/drawing/2014/main" id="{71B5C6C3-17F1-454C-977D-0220D820DAAE}"/>
              </a:ext>
            </a:extLst>
          </p:cNvPr>
          <p:cNvSpPr/>
          <p:nvPr/>
        </p:nvSpPr>
        <p:spPr>
          <a:xfrm>
            <a:off x="2999013" y="4604656"/>
            <a:ext cx="1569356" cy="1569356"/>
          </a:xfrm>
          <a:prstGeom prst="ellipse">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"Not really AI"</a:t>
            </a:r>
            <a:endParaRPr lang="en-US"/>
          </a:p>
        </p:txBody>
      </p:sp>
      <p:sp>
        <p:nvSpPr>
          <p:cNvPr id="2" name="TextBox 1">
            <a:extLst>
              <a:ext uri="{FF2B5EF4-FFF2-40B4-BE49-F238E27FC236}">
                <a16:creationId xmlns:a16="http://schemas.microsoft.com/office/drawing/2014/main" id="{734284EC-3B2E-424E-BA0F-51433AEB1678}"/>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(2)</a:t>
            </a:r>
            <a:endParaRPr lang="en-US" dirty="0">
              <a:cs typeface="Calibri" panose="020F0502020204030204"/>
            </a:endParaRPr>
          </a:p>
        </p:txBody>
      </p:sp>
    </p:spTree>
    <p:extLst>
      <p:ext uri="{BB962C8B-B14F-4D97-AF65-F5344CB8AC3E}">
        <p14:creationId xmlns:p14="http://schemas.microsoft.com/office/powerpoint/2010/main" val="410528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C54476-1821-43CD-A3A4-71C6F69F747E}"/>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b="1" u="sng">
              <a:solidFill>
                <a:srgbClr val="474747"/>
              </a:solidFill>
              <a:cs typeface="Calibri"/>
            </a:endParaRPr>
          </a:p>
        </p:txBody>
      </p:sp>
      <p:sp>
        <p:nvSpPr>
          <p:cNvPr id="4" name="TextBox 3">
            <a:extLst>
              <a:ext uri="{FF2B5EF4-FFF2-40B4-BE49-F238E27FC236}">
                <a16:creationId xmlns:a16="http://schemas.microsoft.com/office/drawing/2014/main" id="{08918608-BCFA-47D8-B2C3-DD4C9750D57C}"/>
              </a:ext>
            </a:extLst>
          </p:cNvPr>
          <p:cNvSpPr txBox="1"/>
          <p:nvPr/>
        </p:nvSpPr>
        <p:spPr>
          <a:xfrm>
            <a:off x="1694543" y="1449614"/>
            <a:ext cx="881198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CDCDC"/>
                </a:solidFill>
              </a:rPr>
              <a:t>1. Form a </a:t>
            </a:r>
            <a:r>
              <a:rPr lang="en-US">
                <a:solidFill>
                  <a:srgbClr val="474747"/>
                </a:solidFill>
              </a:rPr>
              <a:t>fastai study group</a:t>
            </a:r>
            <a:r>
              <a:rPr lang="en-US">
                <a:solidFill>
                  <a:srgbClr val="DCDCDC"/>
                </a:solidFill>
              </a:rPr>
              <a:t>, contribute to the fastai library</a:t>
            </a:r>
            <a:endParaRPr lang="en-US">
              <a:solidFill>
                <a:srgbClr val="DCDCDC"/>
              </a:solidFill>
              <a:cs typeface="Calibri"/>
            </a:endParaRPr>
          </a:p>
          <a:p>
            <a:r>
              <a:rPr lang="en-US">
                <a:solidFill>
                  <a:srgbClr val="DCDCDC"/>
                </a:solidFill>
              </a:rPr>
              <a:t>2. Making kick-ass RL tools, push RL research forward– work with Josiah on fastrl!</a:t>
            </a:r>
            <a:endParaRPr lang="en-US">
              <a:solidFill>
                <a:srgbClr val="DCDCDC"/>
              </a:solidFill>
              <a:cs typeface="Calibri"/>
            </a:endParaRPr>
          </a:p>
          <a:p>
            <a:r>
              <a:rPr lang="en-US">
                <a:solidFill>
                  <a:srgbClr val="DCDCDC"/>
                </a:solidFill>
              </a:rPr>
              <a:t>3. Unsupervised &amp; one-class learning in manufacturing on the MVTech dataset. [Stephen] I’m personally offering a $250 bounty on this.</a:t>
            </a:r>
            <a:endParaRPr lang="en-US">
              <a:solidFill>
                <a:srgbClr val="DCDCDC"/>
              </a:solidFill>
              <a:cs typeface="Calibri"/>
            </a:endParaRPr>
          </a:p>
          <a:p>
            <a:r>
              <a:rPr lang="en-US">
                <a:solidFill>
                  <a:srgbClr val="DCDCDC"/>
                </a:solidFill>
              </a:rPr>
              <a:t>4. Open problem in manufacturing and autonomous driving – supervised model health monitoring</a:t>
            </a:r>
            <a:endParaRPr lang="en-US">
              <a:solidFill>
                <a:srgbClr val="DCDCDC"/>
              </a:solidFill>
              <a:cs typeface="Calibri"/>
            </a:endParaRPr>
          </a:p>
          <a:p>
            <a:r>
              <a:rPr lang="en-US">
                <a:solidFill>
                  <a:srgbClr val="DCDCDC"/>
                </a:solidFill>
              </a:rPr>
              <a:t>- how do we know when a model is no longer performing well without labeling new data?</a:t>
            </a:r>
            <a:endParaRPr lang="en-US">
              <a:solidFill>
                <a:srgbClr val="DCDCDC"/>
              </a:solidFill>
              <a:cs typeface="Calibri"/>
            </a:endParaRPr>
          </a:p>
          <a:p>
            <a:r>
              <a:rPr lang="en-US">
                <a:solidFill>
                  <a:srgbClr val="DCDCDC"/>
                </a:solidFill>
              </a:rPr>
              <a:t>5. Create a CAIR Kaggle Team</a:t>
            </a:r>
            <a:endParaRPr lang="en-US">
              <a:solidFill>
                <a:srgbClr val="DCDCDC"/>
              </a:solidFill>
              <a:cs typeface="Calibri"/>
            </a:endParaRPr>
          </a:p>
          <a:p>
            <a:r>
              <a:rPr lang="en-US">
                <a:solidFill>
                  <a:srgbClr val="DCDCDC"/>
                </a:solidFill>
              </a:rPr>
              <a:t>6. Amazon DeepRacer team – I believe Dr. Shin is forming a team</a:t>
            </a:r>
            <a:endParaRPr lang="en-US">
              <a:solidFill>
                <a:srgbClr val="DCDCDC"/>
              </a:solidFill>
              <a:cs typeface="Calibri"/>
            </a:endParaRPr>
          </a:p>
          <a:p>
            <a:r>
              <a:rPr lang="en-US">
                <a:solidFill>
                  <a:srgbClr val="DCDCDC"/>
                </a:solidFill>
              </a:rPr>
              <a:t>7. Create high quality educational AI resources (videos, blogs, books)- happy to help as I have time.</a:t>
            </a:r>
            <a:endParaRPr lang="en-US">
              <a:solidFill>
                <a:srgbClr val="DCDCDC"/>
              </a:solidFill>
              <a:cs typeface="Calibri"/>
            </a:endParaRPr>
          </a:p>
          <a:p>
            <a:r>
              <a:rPr lang="en-US">
                <a:solidFill>
                  <a:srgbClr val="DCDCDC"/>
                </a:solidFill>
              </a:rPr>
              <a:t>8. Summer internship working with Stephen Welch &amp; Josiah at Mariner</a:t>
            </a:r>
            <a:endParaRPr lang="en-US">
              <a:solidFill>
                <a:srgbClr val="DCDCDC"/>
              </a:solidFill>
              <a:cs typeface="Calibri"/>
            </a:endParaRPr>
          </a:p>
          <a:p>
            <a:r>
              <a:rPr lang="en-US">
                <a:solidFill>
                  <a:srgbClr val="DCDCDC"/>
                </a:solidFill>
              </a:rPr>
              <a:t>9. Summer internship at Atrium working on AI for medical applications</a:t>
            </a:r>
            <a:endParaRPr lang="en-US">
              <a:solidFill>
                <a:srgbClr val="DCDCDC"/>
              </a:solidFill>
              <a:cs typeface="Calibri"/>
            </a:endParaRPr>
          </a:p>
        </p:txBody>
      </p:sp>
      <p:sp>
        <p:nvSpPr>
          <p:cNvPr id="7" name="TextBox 6">
            <a:extLst>
              <a:ext uri="{FF2B5EF4-FFF2-40B4-BE49-F238E27FC236}">
                <a16:creationId xmlns:a16="http://schemas.microsoft.com/office/drawing/2014/main" id="{0493BEF9-2F70-45B9-AD77-7CCB02EE8D41}"/>
              </a:ext>
            </a:extLst>
          </p:cNvPr>
          <p:cNvSpPr txBox="1"/>
          <p:nvPr/>
        </p:nvSpPr>
        <p:spPr>
          <a:xfrm>
            <a:off x="88901" y="152399"/>
            <a:ext cx="5265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CDCDC"/>
                </a:solidFill>
              </a:rPr>
              <a:t>*From Stephen Welch's 2/7/2020 CAIR  presentation</a:t>
            </a:r>
            <a:endParaRPr lang="en-US">
              <a:solidFill>
                <a:srgbClr val="DCDCDC"/>
              </a:solidFill>
              <a:cs typeface="Calibri"/>
            </a:endParaRPr>
          </a:p>
        </p:txBody>
      </p:sp>
      <p:sp>
        <p:nvSpPr>
          <p:cNvPr id="2" name="TextBox 1">
            <a:extLst>
              <a:ext uri="{FF2B5EF4-FFF2-40B4-BE49-F238E27FC236}">
                <a16:creationId xmlns:a16="http://schemas.microsoft.com/office/drawing/2014/main" id="{F265B66F-5B1E-425C-BD56-0328343B6A8A}"/>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(20)</a:t>
            </a:r>
          </a:p>
        </p:txBody>
      </p:sp>
    </p:spTree>
    <p:extLst>
      <p:ext uri="{BB962C8B-B14F-4D97-AF65-F5344CB8AC3E}">
        <p14:creationId xmlns:p14="http://schemas.microsoft.com/office/powerpoint/2010/main" val="24405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DCDCDC"/>
                </a:solidFill>
                <a:ea typeface="+mn-lt"/>
                <a:cs typeface="+mn-lt"/>
              </a:rPr>
              <a:t>Thank you!</a:t>
            </a:r>
            <a:endParaRPr lang="en-US" sz="3200">
              <a:solidFill>
                <a:srgbClr val="DCDCDC"/>
              </a:solidFill>
              <a:cs typeface="Calibri"/>
            </a:endParaRPr>
          </a:p>
        </p:txBody>
      </p:sp>
      <p:sp>
        <p:nvSpPr>
          <p:cNvPr id="2" name="TextBox 1">
            <a:extLst>
              <a:ext uri="{FF2B5EF4-FFF2-40B4-BE49-F238E27FC236}">
                <a16:creationId xmlns:a16="http://schemas.microsoft.com/office/drawing/2014/main" id="{C6CD3BF1-D458-4205-ABC3-332B7D271EC4}"/>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(21)</a:t>
            </a:r>
          </a:p>
        </p:txBody>
      </p:sp>
    </p:spTree>
    <p:extLst>
      <p:ext uri="{BB962C8B-B14F-4D97-AF65-F5344CB8AC3E}">
        <p14:creationId xmlns:p14="http://schemas.microsoft.com/office/powerpoint/2010/main" val="136619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4" y="6484256"/>
            <a:ext cx="64080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Description from: </a:t>
            </a:r>
            <a:r>
              <a:rPr lang="en-US" sz="1400">
                <a:solidFill>
                  <a:srgbClr val="5C5C5C"/>
                </a:solidFill>
                <a:ea typeface="+mn-lt"/>
                <a:cs typeface="+mn-lt"/>
                <a:hlinkClick r:id="rId3"/>
              </a:rPr>
              <a:t>https://course.fast.ai/videos/?lesson=1</a:t>
            </a:r>
            <a:endParaRPr lang="en-US" sz="1400">
              <a:solidFill>
                <a:srgbClr val="5C5C5C"/>
              </a:solidFill>
              <a:cs typeface="Calibri"/>
            </a:endParaRP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1823357"/>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Making Deep Learning Accessible</a:t>
            </a:r>
            <a:endParaRPr lang="en-US" sz="3200">
              <a:cs typeface="Calibri"/>
            </a:endParaRPr>
          </a:p>
        </p:txBody>
      </p:sp>
      <p:sp>
        <p:nvSpPr>
          <p:cNvPr id="817" name="TextBox 816">
            <a:extLst>
              <a:ext uri="{FF2B5EF4-FFF2-40B4-BE49-F238E27FC236}">
                <a16:creationId xmlns:a16="http://schemas.microsoft.com/office/drawing/2014/main" id="{C56B7B81-EED7-46A5-847B-7762AF16CDC9}"/>
              </a:ext>
            </a:extLst>
          </p:cNvPr>
          <p:cNvSpPr txBox="1"/>
          <p:nvPr/>
        </p:nvSpPr>
        <p:spPr>
          <a:xfrm>
            <a:off x="1830614" y="2429328"/>
            <a:ext cx="27432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t>Software</a:t>
            </a:r>
          </a:p>
          <a:p>
            <a:r>
              <a:rPr lang="en-US">
                <a:ea typeface="+mn-lt"/>
                <a:cs typeface="+mn-lt"/>
              </a:rPr>
              <a:t>To make these available to use quickly, reliably, and with minimal code</a:t>
            </a:r>
            <a:endParaRPr lang="en-US"/>
          </a:p>
        </p:txBody>
      </p:sp>
      <p:sp>
        <p:nvSpPr>
          <p:cNvPr id="818" name="TextBox 817">
            <a:extLst>
              <a:ext uri="{FF2B5EF4-FFF2-40B4-BE49-F238E27FC236}">
                <a16:creationId xmlns:a16="http://schemas.microsoft.com/office/drawing/2014/main" id="{8A98CD5C-0FC2-4488-9319-7F958AB1BD96}"/>
              </a:ext>
            </a:extLst>
          </p:cNvPr>
          <p:cNvSpPr txBox="1"/>
          <p:nvPr/>
        </p:nvSpPr>
        <p:spPr>
          <a:xfrm>
            <a:off x="1830613" y="4143827"/>
            <a:ext cx="27432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ea typeface="+mn-lt"/>
                <a:cs typeface="+mn-lt"/>
              </a:rPr>
              <a:t>Research</a:t>
            </a:r>
            <a:endParaRPr lang="en-US" b="1" u="sng">
              <a:ea typeface="+mn-lt"/>
              <a:cs typeface="+mn-lt"/>
            </a:endParaRPr>
          </a:p>
          <a:p>
            <a:r>
              <a:rPr lang="en-US">
                <a:ea typeface="+mn-lt"/>
                <a:cs typeface="+mn-lt"/>
              </a:rPr>
              <a:t>Ways to make state of the art deep learning techniques more accessible</a:t>
            </a:r>
            <a:endParaRPr lang="en-US"/>
          </a:p>
        </p:txBody>
      </p:sp>
      <p:sp>
        <p:nvSpPr>
          <p:cNvPr id="819" name="TextBox 818">
            <a:extLst>
              <a:ext uri="{FF2B5EF4-FFF2-40B4-BE49-F238E27FC236}">
                <a16:creationId xmlns:a16="http://schemas.microsoft.com/office/drawing/2014/main" id="{B8D3B506-1749-4A40-89EB-C1307B1069D3}"/>
              </a:ext>
            </a:extLst>
          </p:cNvPr>
          <p:cNvSpPr txBox="1"/>
          <p:nvPr/>
        </p:nvSpPr>
        <p:spPr>
          <a:xfrm>
            <a:off x="7609113" y="2429327"/>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ea typeface="+mn-lt"/>
                <a:cs typeface="+mn-lt"/>
              </a:rPr>
              <a:t>Community</a:t>
            </a:r>
            <a:endParaRPr lang="en-US">
              <a:cs typeface="Calibri" panose="020F0502020204030204"/>
            </a:endParaRPr>
          </a:p>
          <a:p>
            <a:r>
              <a:rPr lang="en-US">
                <a:ea typeface="+mn-lt"/>
                <a:cs typeface="+mn-lt"/>
              </a:rPr>
              <a:t>So that we can all help each other</a:t>
            </a:r>
            <a:endParaRPr lang="en-US"/>
          </a:p>
        </p:txBody>
      </p:sp>
      <p:sp>
        <p:nvSpPr>
          <p:cNvPr id="820" name="TextBox 819">
            <a:extLst>
              <a:ext uri="{FF2B5EF4-FFF2-40B4-BE49-F238E27FC236}">
                <a16:creationId xmlns:a16="http://schemas.microsoft.com/office/drawing/2014/main" id="{E7215BF4-3B35-4E7B-8DA2-08BC652A1E31}"/>
              </a:ext>
            </a:extLst>
          </p:cNvPr>
          <p:cNvSpPr txBox="1"/>
          <p:nvPr/>
        </p:nvSpPr>
        <p:spPr>
          <a:xfrm>
            <a:off x="7609111" y="4143826"/>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ea typeface="+mn-lt"/>
                <a:cs typeface="+mn-lt"/>
              </a:rPr>
              <a:t>Research</a:t>
            </a:r>
            <a:endParaRPr lang="en-US" b="1" u="sng">
              <a:ea typeface="+mn-lt"/>
              <a:cs typeface="+mn-lt"/>
            </a:endParaRPr>
          </a:p>
          <a:p>
            <a:r>
              <a:rPr lang="en-US">
                <a:ea typeface="+mn-lt"/>
                <a:cs typeface="+mn-lt"/>
              </a:rPr>
              <a:t>So that as many people as possible use these</a:t>
            </a:r>
            <a:endParaRPr lang="en-US"/>
          </a:p>
        </p:txBody>
      </p:sp>
      <p:sp>
        <p:nvSpPr>
          <p:cNvPr id="3" name="TextBox 2">
            <a:extLst>
              <a:ext uri="{FF2B5EF4-FFF2-40B4-BE49-F238E27FC236}">
                <a16:creationId xmlns:a16="http://schemas.microsoft.com/office/drawing/2014/main" id="{D13122C7-BD81-446F-A9A1-4CDE9EAD4D21}"/>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(3)</a:t>
            </a:r>
            <a:endParaRPr lang="en-US" dirty="0"/>
          </a:p>
        </p:txBody>
      </p:sp>
    </p:spTree>
    <p:extLst>
      <p:ext uri="{BB962C8B-B14F-4D97-AF65-F5344CB8AC3E}">
        <p14:creationId xmlns:p14="http://schemas.microsoft.com/office/powerpoint/2010/main" val="200225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0D9CCE-3C78-4087-A620-A20917F07848}"/>
              </a:ext>
            </a:extLst>
          </p:cNvPr>
          <p:cNvSpPr/>
          <p:nvPr/>
        </p:nvSpPr>
        <p:spPr>
          <a:xfrm>
            <a:off x="3175" y="3175"/>
            <a:ext cx="3529794"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mn-lt"/>
                <a:cs typeface="+mn-lt"/>
              </a:rPr>
              <a:t>What is </a:t>
            </a:r>
            <a:r>
              <a:rPr lang="en-US" sz="3200" dirty="0" err="1">
                <a:ea typeface="+mn-lt"/>
                <a:cs typeface="+mn-lt"/>
              </a:rPr>
              <a:t>fastai</a:t>
            </a:r>
            <a:r>
              <a:rPr lang="en-US" sz="3200" dirty="0">
                <a:ea typeface="+mn-lt"/>
                <a:cs typeface="+mn-lt"/>
              </a:rPr>
              <a:t>?</a:t>
            </a:r>
            <a:endParaRPr lang="en-US" dirty="0"/>
          </a:p>
        </p:txBody>
      </p:sp>
      <p:sp>
        <p:nvSpPr>
          <p:cNvPr id="4" name="TextBox 3">
            <a:extLst>
              <a:ext uri="{FF2B5EF4-FFF2-40B4-BE49-F238E27FC236}">
                <a16:creationId xmlns:a16="http://schemas.microsoft.com/office/drawing/2014/main" id="{2134FEB8-44B5-4A9B-A24F-F0EBC9444B7B}"/>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(4)</a:t>
            </a:r>
          </a:p>
        </p:txBody>
      </p:sp>
      <p:pic>
        <p:nvPicPr>
          <p:cNvPr id="8" name="Picture 8" descr="A picture containing drawing&#10;&#10;Description generated with very high confidence">
            <a:extLst>
              <a:ext uri="{FF2B5EF4-FFF2-40B4-BE49-F238E27FC236}">
                <a16:creationId xmlns:a16="http://schemas.microsoft.com/office/drawing/2014/main" id="{9412482D-F987-4972-9871-8A30B6D5F397}"/>
              </a:ext>
            </a:extLst>
          </p:cNvPr>
          <p:cNvPicPr>
            <a:picLocks noChangeAspect="1"/>
          </p:cNvPicPr>
          <p:nvPr/>
        </p:nvPicPr>
        <p:blipFill>
          <a:blip r:embed="rId3"/>
          <a:stretch>
            <a:fillRect/>
          </a:stretch>
        </p:blipFill>
        <p:spPr>
          <a:xfrm>
            <a:off x="5034844" y="407711"/>
            <a:ext cx="2743200" cy="821466"/>
          </a:xfrm>
          <a:prstGeom prst="rect">
            <a:avLst/>
          </a:prstGeom>
        </p:spPr>
      </p:pic>
      <p:pic>
        <p:nvPicPr>
          <p:cNvPr id="10" name="Picture 10" descr="A picture containing drawing&#10;&#10;Description generated with very high confidence">
            <a:extLst>
              <a:ext uri="{FF2B5EF4-FFF2-40B4-BE49-F238E27FC236}">
                <a16:creationId xmlns:a16="http://schemas.microsoft.com/office/drawing/2014/main" id="{5594B273-D296-49E3-89EB-E11EFCA1DBA8}"/>
              </a:ext>
            </a:extLst>
          </p:cNvPr>
          <p:cNvPicPr>
            <a:picLocks noChangeAspect="1"/>
          </p:cNvPicPr>
          <p:nvPr/>
        </p:nvPicPr>
        <p:blipFill>
          <a:blip r:embed="rId4"/>
          <a:stretch>
            <a:fillRect/>
          </a:stretch>
        </p:blipFill>
        <p:spPr>
          <a:xfrm>
            <a:off x="5040314" y="1801284"/>
            <a:ext cx="2732263" cy="828322"/>
          </a:xfrm>
          <a:prstGeom prst="rect">
            <a:avLst/>
          </a:prstGeom>
        </p:spPr>
      </p:pic>
      <p:pic>
        <p:nvPicPr>
          <p:cNvPr id="12" name="Picture 12" descr="A picture containing clock, computer&#10;&#10;Description generated with very high confidence">
            <a:extLst>
              <a:ext uri="{FF2B5EF4-FFF2-40B4-BE49-F238E27FC236}">
                <a16:creationId xmlns:a16="http://schemas.microsoft.com/office/drawing/2014/main" id="{4BFF098B-E415-4240-98D3-9F0F262FA48B}"/>
              </a:ext>
            </a:extLst>
          </p:cNvPr>
          <p:cNvPicPr>
            <a:picLocks noChangeAspect="1"/>
          </p:cNvPicPr>
          <p:nvPr/>
        </p:nvPicPr>
        <p:blipFill>
          <a:blip r:embed="rId5"/>
          <a:stretch>
            <a:fillRect/>
          </a:stretch>
        </p:blipFill>
        <p:spPr>
          <a:xfrm>
            <a:off x="5034844" y="3193016"/>
            <a:ext cx="2743200" cy="1121079"/>
          </a:xfrm>
          <a:prstGeom prst="rect">
            <a:avLst/>
          </a:prstGeom>
        </p:spPr>
      </p:pic>
      <p:sp>
        <p:nvSpPr>
          <p:cNvPr id="15" name="TextBox 14">
            <a:extLst>
              <a:ext uri="{FF2B5EF4-FFF2-40B4-BE49-F238E27FC236}">
                <a16:creationId xmlns:a16="http://schemas.microsoft.com/office/drawing/2014/main" id="{A1918B04-DC37-48DF-9C56-B42C4EA2A76D}"/>
              </a:ext>
            </a:extLst>
          </p:cNvPr>
          <p:cNvSpPr txBox="1"/>
          <p:nvPr/>
        </p:nvSpPr>
        <p:spPr>
          <a:xfrm>
            <a:off x="8269158" y="6053867"/>
            <a:ext cx="341448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ea typeface="+mn-lt"/>
                <a:cs typeface="+mn-lt"/>
              </a:rPr>
              <a:t>[1] </a:t>
            </a:r>
            <a:r>
              <a:rPr lang="en-US" sz="1400" dirty="0">
                <a:ea typeface="+mn-lt"/>
                <a:cs typeface="+mn-lt"/>
                <a:hlinkClick r:id="rId6"/>
              </a:rPr>
              <a:t>https://pytorch.org/</a:t>
            </a:r>
          </a:p>
          <a:p>
            <a:r>
              <a:rPr lang="en-US" sz="1400" dirty="0">
                <a:solidFill>
                  <a:srgbClr val="5C5C5C"/>
                </a:solidFill>
                <a:ea typeface="+mn-lt"/>
                <a:cs typeface="+mn-lt"/>
              </a:rPr>
              <a:t>[2] </a:t>
            </a:r>
            <a:r>
              <a:rPr lang="en-US" sz="1400" dirty="0">
                <a:ea typeface="+mn-lt"/>
                <a:cs typeface="+mn-lt"/>
                <a:hlinkClick r:id="rId7"/>
              </a:rPr>
              <a:t>https://python.org/</a:t>
            </a:r>
            <a:r>
              <a:rPr lang="en-US" sz="1400" dirty="0">
                <a:ea typeface="+mn-lt"/>
                <a:cs typeface="+mn-lt"/>
              </a:rPr>
              <a:t> </a:t>
            </a:r>
          </a:p>
          <a:p>
            <a:r>
              <a:rPr lang="en-US" sz="1400" dirty="0">
                <a:solidFill>
                  <a:srgbClr val="5C5C5C"/>
                </a:solidFill>
                <a:ea typeface="+mn-lt"/>
                <a:cs typeface="+mn-lt"/>
              </a:rPr>
              <a:t>[3] </a:t>
            </a:r>
            <a:r>
              <a:rPr lang="en-US" sz="1400" dirty="0">
                <a:ea typeface="+mn-lt"/>
                <a:cs typeface="+mn-lt"/>
                <a:hlinkClick r:id="rId8"/>
              </a:rPr>
              <a:t>https://jupyter.org/</a:t>
            </a:r>
            <a:endParaRPr lang="en-US" sz="1400">
              <a:ea typeface="+mn-lt"/>
              <a:cs typeface="+mn-lt"/>
            </a:endParaRPr>
          </a:p>
        </p:txBody>
      </p:sp>
      <p:pic>
        <p:nvPicPr>
          <p:cNvPr id="16" name="Picture 16" descr="A picture containing drawing&#10;&#10;Description generated with very high confidence">
            <a:extLst>
              <a:ext uri="{FF2B5EF4-FFF2-40B4-BE49-F238E27FC236}">
                <a16:creationId xmlns:a16="http://schemas.microsoft.com/office/drawing/2014/main" id="{0FEB59D9-73BB-43F4-AAF3-D2408709E521}"/>
              </a:ext>
            </a:extLst>
          </p:cNvPr>
          <p:cNvPicPr>
            <a:picLocks noChangeAspect="1"/>
          </p:cNvPicPr>
          <p:nvPr/>
        </p:nvPicPr>
        <p:blipFill>
          <a:blip r:embed="rId9"/>
          <a:stretch>
            <a:fillRect/>
          </a:stretch>
        </p:blipFill>
        <p:spPr>
          <a:xfrm>
            <a:off x="5406319" y="4890910"/>
            <a:ext cx="2000250" cy="914400"/>
          </a:xfrm>
          <a:prstGeom prst="rect">
            <a:avLst/>
          </a:prstGeom>
        </p:spPr>
      </p:pic>
      <p:sp>
        <p:nvSpPr>
          <p:cNvPr id="20" name="Plus Sign 19">
            <a:extLst>
              <a:ext uri="{FF2B5EF4-FFF2-40B4-BE49-F238E27FC236}">
                <a16:creationId xmlns:a16="http://schemas.microsoft.com/office/drawing/2014/main" id="{DBC4E36B-3A9F-4F99-8987-09E7B83C2E07}"/>
              </a:ext>
            </a:extLst>
          </p:cNvPr>
          <p:cNvSpPr/>
          <p:nvPr/>
        </p:nvSpPr>
        <p:spPr>
          <a:xfrm>
            <a:off x="6190897" y="2719564"/>
            <a:ext cx="423334" cy="423334"/>
          </a:xfrm>
          <a:prstGeom prst="mathPlus">
            <a:avLst/>
          </a:prstGeom>
          <a:solidFill>
            <a:srgbClr val="5C5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lus Sign 20">
            <a:extLst>
              <a:ext uri="{FF2B5EF4-FFF2-40B4-BE49-F238E27FC236}">
                <a16:creationId xmlns:a16="http://schemas.microsoft.com/office/drawing/2014/main" id="{E86EC70F-CDC6-433A-90D5-4F45DA63E70E}"/>
              </a:ext>
            </a:extLst>
          </p:cNvPr>
          <p:cNvSpPr/>
          <p:nvPr/>
        </p:nvSpPr>
        <p:spPr>
          <a:xfrm>
            <a:off x="6190897" y="1322564"/>
            <a:ext cx="423334" cy="423334"/>
          </a:xfrm>
          <a:prstGeom prst="mathPlus">
            <a:avLst/>
          </a:prstGeom>
          <a:solidFill>
            <a:srgbClr val="5C5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quals 21">
            <a:extLst>
              <a:ext uri="{FF2B5EF4-FFF2-40B4-BE49-F238E27FC236}">
                <a16:creationId xmlns:a16="http://schemas.microsoft.com/office/drawing/2014/main" id="{3A84470E-DB7A-41C4-88AA-4C34791237A2}"/>
              </a:ext>
            </a:extLst>
          </p:cNvPr>
          <p:cNvSpPr/>
          <p:nvPr/>
        </p:nvSpPr>
        <p:spPr>
          <a:xfrm>
            <a:off x="6192661" y="4414661"/>
            <a:ext cx="409223" cy="409223"/>
          </a:xfrm>
          <a:prstGeom prst="mathEqual">
            <a:avLst/>
          </a:prstGeom>
          <a:solidFill>
            <a:srgbClr val="5C5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B1309212-71A0-4C66-97CF-8B645D92E056}"/>
              </a:ext>
            </a:extLst>
          </p:cNvPr>
          <p:cNvSpPr txBox="1"/>
          <p:nvPr/>
        </p:nvSpPr>
        <p:spPr>
          <a:xfrm>
            <a:off x="8603947" y="63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Popular ML library</a:t>
            </a:r>
            <a:endParaRPr lang="en-US" dirty="0"/>
          </a:p>
        </p:txBody>
      </p:sp>
      <p:sp>
        <p:nvSpPr>
          <p:cNvPr id="26" name="TextBox 25">
            <a:extLst>
              <a:ext uri="{FF2B5EF4-FFF2-40B4-BE49-F238E27FC236}">
                <a16:creationId xmlns:a16="http://schemas.microsoft.com/office/drawing/2014/main" id="{99BF89C5-D63B-49BC-9188-F43980B166D0}"/>
              </a:ext>
            </a:extLst>
          </p:cNvPr>
          <p:cNvSpPr txBox="1"/>
          <p:nvPr/>
        </p:nvSpPr>
        <p:spPr>
          <a:xfrm>
            <a:off x="8603947" y="189075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One of the most popular programming languages </a:t>
            </a:r>
            <a:endParaRPr lang="en-US" dirty="0"/>
          </a:p>
        </p:txBody>
      </p:sp>
      <p:sp>
        <p:nvSpPr>
          <p:cNvPr id="27" name="TextBox 26">
            <a:extLst>
              <a:ext uri="{FF2B5EF4-FFF2-40B4-BE49-F238E27FC236}">
                <a16:creationId xmlns:a16="http://schemas.microsoft.com/office/drawing/2014/main" id="{0032C9F5-68FF-40DA-8EC9-C007AD767D79}"/>
              </a:ext>
            </a:extLst>
          </p:cNvPr>
          <p:cNvSpPr txBox="1"/>
          <p:nvPr/>
        </p:nvSpPr>
        <p:spPr>
          <a:xfrm>
            <a:off x="8603947" y="342886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Different from classical programming. "</a:t>
            </a:r>
            <a:r>
              <a:rPr lang="en-US" b="1" dirty="0">
                <a:cs typeface="Calibri"/>
              </a:rPr>
              <a:t>friendlier"</a:t>
            </a:r>
            <a:r>
              <a:rPr lang="en-US" dirty="0">
                <a:cs typeface="Calibri"/>
              </a:rPr>
              <a:t>.</a:t>
            </a:r>
            <a:endParaRPr lang="en-US" dirty="0"/>
          </a:p>
        </p:txBody>
      </p:sp>
    </p:spTree>
    <p:extLst>
      <p:ext uri="{BB962C8B-B14F-4D97-AF65-F5344CB8AC3E}">
        <p14:creationId xmlns:p14="http://schemas.microsoft.com/office/powerpoint/2010/main" val="232930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122C7-BD81-446F-A9A1-4CDE9EAD4D21}"/>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(6)</a:t>
            </a:r>
            <a:endParaRPr lang="en-US" dirty="0"/>
          </a:p>
        </p:txBody>
      </p:sp>
      <p:sp>
        <p:nvSpPr>
          <p:cNvPr id="9" name="Arrow: Chevron 8">
            <a:extLst>
              <a:ext uri="{FF2B5EF4-FFF2-40B4-BE49-F238E27FC236}">
                <a16:creationId xmlns:a16="http://schemas.microsoft.com/office/drawing/2014/main" id="{27662787-8920-4C8F-A547-CCB0B70F0410}"/>
              </a:ext>
            </a:extLst>
          </p:cNvPr>
          <p:cNvSpPr/>
          <p:nvPr/>
        </p:nvSpPr>
        <p:spPr>
          <a:xfrm>
            <a:off x="1535683" y="2838609"/>
            <a:ext cx="2615258" cy="1185333"/>
          </a:xfrm>
          <a:prstGeom prst="chevron">
            <a:avLst/>
          </a:prstGeom>
          <a:solidFill>
            <a:srgbClr val="E357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474747"/>
                </a:solidFill>
                <a:cs typeface="Calibri"/>
              </a:rPr>
              <a:t>DataBunch</a:t>
            </a:r>
            <a:endParaRPr lang="en-US" b="1">
              <a:solidFill>
                <a:srgbClr val="474747"/>
              </a:solidFill>
              <a:cs typeface="Calibri" panose="020F0502020204030204"/>
            </a:endParaRPr>
          </a:p>
        </p:txBody>
      </p:sp>
      <p:sp>
        <p:nvSpPr>
          <p:cNvPr id="16" name="Arrow: Chevron 15">
            <a:extLst>
              <a:ext uri="{FF2B5EF4-FFF2-40B4-BE49-F238E27FC236}">
                <a16:creationId xmlns:a16="http://schemas.microsoft.com/office/drawing/2014/main" id="{6F7CE5AA-96CA-4966-A947-56BA50E9BDCD}"/>
              </a:ext>
            </a:extLst>
          </p:cNvPr>
          <p:cNvSpPr/>
          <p:nvPr/>
        </p:nvSpPr>
        <p:spPr>
          <a:xfrm>
            <a:off x="3774646" y="2838609"/>
            <a:ext cx="2615258" cy="1185333"/>
          </a:xfrm>
          <a:prstGeom prst="chevron">
            <a:avLst/>
          </a:prstGeom>
          <a:solidFill>
            <a:srgbClr val="E357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474747"/>
                </a:solidFill>
                <a:cs typeface="Calibri"/>
              </a:rPr>
              <a:t>Learner</a:t>
            </a:r>
            <a:endParaRPr lang="en-US" b="1" dirty="0">
              <a:solidFill>
                <a:srgbClr val="474747"/>
              </a:solidFill>
              <a:cs typeface="Calibri" panose="020F0502020204030204"/>
            </a:endParaRPr>
          </a:p>
        </p:txBody>
      </p:sp>
      <p:sp>
        <p:nvSpPr>
          <p:cNvPr id="17" name="Arrow: Chevron 16">
            <a:extLst>
              <a:ext uri="{FF2B5EF4-FFF2-40B4-BE49-F238E27FC236}">
                <a16:creationId xmlns:a16="http://schemas.microsoft.com/office/drawing/2014/main" id="{7A967F61-2BC3-45BD-946B-7053601E1E6E}"/>
              </a:ext>
            </a:extLst>
          </p:cNvPr>
          <p:cNvSpPr/>
          <p:nvPr/>
        </p:nvSpPr>
        <p:spPr>
          <a:xfrm>
            <a:off x="6032423" y="2838609"/>
            <a:ext cx="2615258" cy="1185333"/>
          </a:xfrm>
          <a:prstGeom prst="chevron">
            <a:avLst/>
          </a:prstGeom>
          <a:solidFill>
            <a:srgbClr val="E357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474747"/>
                </a:solidFill>
                <a:cs typeface="Calibri"/>
              </a:rPr>
              <a:t>Model</a:t>
            </a:r>
            <a:endParaRPr lang="en-US" b="1" dirty="0">
              <a:solidFill>
                <a:srgbClr val="474747"/>
              </a:solidFill>
              <a:cs typeface="Calibri" panose="020F0502020204030204"/>
            </a:endParaRPr>
          </a:p>
        </p:txBody>
      </p:sp>
      <p:sp>
        <p:nvSpPr>
          <p:cNvPr id="18" name="Arrow: Chevron 17">
            <a:extLst>
              <a:ext uri="{FF2B5EF4-FFF2-40B4-BE49-F238E27FC236}">
                <a16:creationId xmlns:a16="http://schemas.microsoft.com/office/drawing/2014/main" id="{C2E3CBDE-269A-4774-9D10-9D180F2D2256}"/>
              </a:ext>
            </a:extLst>
          </p:cNvPr>
          <p:cNvSpPr/>
          <p:nvPr/>
        </p:nvSpPr>
        <p:spPr>
          <a:xfrm>
            <a:off x="8280793" y="2838609"/>
            <a:ext cx="2728146" cy="1185333"/>
          </a:xfrm>
          <a:prstGeom prst="chevron">
            <a:avLst/>
          </a:prstGeom>
          <a:solidFill>
            <a:srgbClr val="E357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474747"/>
                </a:solidFill>
                <a:cs typeface="Calibri"/>
              </a:rPr>
              <a:t>Interpretation</a:t>
            </a:r>
            <a:endParaRPr lang="en-US" b="1" dirty="0">
              <a:solidFill>
                <a:srgbClr val="474747"/>
              </a:solidFill>
              <a:cs typeface="Calibri" panose="020F0502020204030204"/>
            </a:endParaRPr>
          </a:p>
        </p:txBody>
      </p:sp>
      <p:sp>
        <p:nvSpPr>
          <p:cNvPr id="10" name="TextBox 9">
            <a:extLst>
              <a:ext uri="{FF2B5EF4-FFF2-40B4-BE49-F238E27FC236}">
                <a16:creationId xmlns:a16="http://schemas.microsoft.com/office/drawing/2014/main" id="{B30E3157-7991-4A4B-9D25-17D0671542F1}"/>
              </a:ext>
            </a:extLst>
          </p:cNvPr>
          <p:cNvSpPr txBox="1"/>
          <p:nvPr/>
        </p:nvSpPr>
        <p:spPr>
          <a:xfrm>
            <a:off x="1473133" y="905328"/>
            <a:ext cx="27432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t>DataBunch</a:t>
            </a:r>
            <a:endParaRPr lang="en-US" sz="2000" b="1" u="sng" dirty="0">
              <a:cs typeface="Calibri"/>
            </a:endParaRPr>
          </a:p>
          <a:p>
            <a:pPr marL="285750" indent="-285750">
              <a:buFont typeface="Arial"/>
              <a:buChar char="•"/>
            </a:pPr>
            <a:r>
              <a:rPr lang="en-US" dirty="0">
                <a:cs typeface="Calibri"/>
              </a:rPr>
              <a:t>Images, text, audio</a:t>
            </a:r>
          </a:p>
          <a:p>
            <a:pPr marL="285750" indent="-285750">
              <a:buFont typeface="Arial"/>
              <a:buChar char="•"/>
            </a:pPr>
            <a:r>
              <a:rPr lang="en-US" dirty="0">
                <a:cs typeface="Calibri"/>
              </a:rPr>
              <a:t>Data transformation</a:t>
            </a:r>
          </a:p>
          <a:p>
            <a:pPr marL="285750" indent="-285750">
              <a:buFont typeface="Arial"/>
              <a:buChar char="•"/>
            </a:pPr>
            <a:r>
              <a:rPr lang="en-US" dirty="0">
                <a:cs typeface="Calibri"/>
              </a:rPr>
              <a:t>Data analysis</a:t>
            </a:r>
          </a:p>
        </p:txBody>
      </p:sp>
      <p:sp>
        <p:nvSpPr>
          <p:cNvPr id="21" name="TextBox 20">
            <a:extLst>
              <a:ext uri="{FF2B5EF4-FFF2-40B4-BE49-F238E27FC236}">
                <a16:creationId xmlns:a16="http://schemas.microsoft.com/office/drawing/2014/main" id="{428B6C0B-7B26-4194-8AB2-A31AF46F6708}"/>
              </a:ext>
            </a:extLst>
          </p:cNvPr>
          <p:cNvSpPr txBox="1"/>
          <p:nvPr/>
        </p:nvSpPr>
        <p:spPr>
          <a:xfrm>
            <a:off x="3712096" y="4734143"/>
            <a:ext cx="27432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t>Learner</a:t>
            </a:r>
            <a:endParaRPr lang="en-US" sz="2000" b="1" u="sng" dirty="0" err="1">
              <a:cs typeface="Calibri"/>
            </a:endParaRPr>
          </a:p>
          <a:p>
            <a:pPr marL="285750" indent="-285750">
              <a:buFont typeface="Arial"/>
              <a:buChar char="•"/>
            </a:pPr>
            <a:r>
              <a:rPr lang="en-US" dirty="0">
                <a:cs typeface="Calibri"/>
              </a:rPr>
              <a:t>Contains everything</a:t>
            </a:r>
          </a:p>
          <a:p>
            <a:pPr marL="285750" indent="-285750">
              <a:buFont typeface="Arial"/>
              <a:buChar char="•"/>
            </a:pPr>
            <a:r>
              <a:rPr lang="en-US" dirty="0">
                <a:cs typeface="Calibri"/>
              </a:rPr>
              <a:t>Says how and when things should happen</a:t>
            </a:r>
          </a:p>
        </p:txBody>
      </p:sp>
      <p:sp>
        <p:nvSpPr>
          <p:cNvPr id="22" name="TextBox 21">
            <a:extLst>
              <a:ext uri="{FF2B5EF4-FFF2-40B4-BE49-F238E27FC236}">
                <a16:creationId xmlns:a16="http://schemas.microsoft.com/office/drawing/2014/main" id="{8E162C9B-9DF3-4976-81E8-041B6F95C303}"/>
              </a:ext>
            </a:extLst>
          </p:cNvPr>
          <p:cNvSpPr txBox="1"/>
          <p:nvPr/>
        </p:nvSpPr>
        <p:spPr>
          <a:xfrm>
            <a:off x="5715874" y="905328"/>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cs typeface="Calibri"/>
              </a:rPr>
              <a:t>Model</a:t>
            </a:r>
          </a:p>
          <a:p>
            <a:pPr marL="285750" indent="-285750">
              <a:buFont typeface="Arial"/>
              <a:buChar char="•"/>
            </a:pPr>
            <a:r>
              <a:rPr lang="en-US" dirty="0">
                <a:cs typeface="Calibri"/>
              </a:rPr>
              <a:t>Neural net being trained</a:t>
            </a:r>
          </a:p>
          <a:p>
            <a:pPr marL="285750" indent="-285750">
              <a:buFont typeface="Arial"/>
              <a:buChar char="•"/>
            </a:pPr>
            <a:r>
              <a:rPr lang="en-US" dirty="0">
                <a:cs typeface="Calibri"/>
              </a:rPr>
              <a:t>Atomic and portable</a:t>
            </a:r>
          </a:p>
        </p:txBody>
      </p:sp>
      <p:sp>
        <p:nvSpPr>
          <p:cNvPr id="23" name="TextBox 22">
            <a:extLst>
              <a:ext uri="{FF2B5EF4-FFF2-40B4-BE49-F238E27FC236}">
                <a16:creationId xmlns:a16="http://schemas.microsoft.com/office/drawing/2014/main" id="{6DF75506-3A99-46B2-8192-DB155A26F3CE}"/>
              </a:ext>
            </a:extLst>
          </p:cNvPr>
          <p:cNvSpPr txBox="1"/>
          <p:nvPr/>
        </p:nvSpPr>
        <p:spPr>
          <a:xfrm>
            <a:off x="8274689" y="4734143"/>
            <a:ext cx="274320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cs typeface="Calibri"/>
              </a:rPr>
              <a:t>Interpretation</a:t>
            </a:r>
          </a:p>
          <a:p>
            <a:pPr marL="285750" indent="-285750">
              <a:buFont typeface="Arial"/>
              <a:buChar char="•"/>
            </a:pPr>
            <a:r>
              <a:rPr lang="en-US" dirty="0">
                <a:cs typeface="Calibri"/>
              </a:rPr>
              <a:t>Post training quick analysis of model performance, troubleshooting </a:t>
            </a:r>
          </a:p>
        </p:txBody>
      </p:sp>
    </p:spTree>
    <p:extLst>
      <p:ext uri="{BB962C8B-B14F-4D97-AF65-F5344CB8AC3E}">
        <p14:creationId xmlns:p14="http://schemas.microsoft.com/office/powerpoint/2010/main" val="2473994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4" y="6484256"/>
            <a:ext cx="64080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Description from: </a:t>
            </a:r>
            <a:r>
              <a:rPr lang="en-US" sz="1400">
                <a:solidFill>
                  <a:srgbClr val="5C5C5C"/>
                </a:solidFill>
                <a:ea typeface="+mn-lt"/>
                <a:cs typeface="+mn-lt"/>
                <a:hlinkClick r:id="rId3"/>
              </a:rPr>
              <a:t>https://course.fast.ai/videos/?lesson=1</a:t>
            </a:r>
            <a:endParaRPr lang="en-US" sz="1400">
              <a:solidFill>
                <a:srgbClr val="5C5C5C"/>
              </a:solidFill>
              <a:cs typeface="Calibri"/>
            </a:endParaRP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1823357"/>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mn-lt"/>
                <a:cs typeface="+mn-lt"/>
              </a:rPr>
              <a:t>Who is fastai for?</a:t>
            </a:r>
            <a:endParaRPr lang="en-US" dirty="0" err="1"/>
          </a:p>
        </p:txBody>
      </p:sp>
      <p:sp>
        <p:nvSpPr>
          <p:cNvPr id="818" name="TextBox 817">
            <a:extLst>
              <a:ext uri="{FF2B5EF4-FFF2-40B4-BE49-F238E27FC236}">
                <a16:creationId xmlns:a16="http://schemas.microsoft.com/office/drawing/2014/main" id="{8A98CD5C-0FC2-4488-9319-7F958AB1BD96}"/>
              </a:ext>
            </a:extLst>
          </p:cNvPr>
          <p:cNvSpPr txBox="1"/>
          <p:nvPr/>
        </p:nvSpPr>
        <p:spPr>
          <a:xfrm>
            <a:off x="1830613" y="2356420"/>
            <a:ext cx="274320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ea typeface="+mn-lt"/>
                <a:cs typeface="+mn-lt"/>
              </a:rPr>
              <a:t>Newbie's</a:t>
            </a:r>
            <a:endParaRPr lang="en-US" b="1" u="sng" dirty="0">
              <a:ea typeface="+mn-lt"/>
              <a:cs typeface="+mn-lt"/>
            </a:endParaRPr>
          </a:p>
          <a:p>
            <a:r>
              <a:rPr lang="en-US" dirty="0">
                <a:cs typeface="Calibri"/>
              </a:rPr>
              <a:t>Tied to a course for anybody to learn from</a:t>
            </a:r>
          </a:p>
          <a:p>
            <a:endParaRPr lang="en-US" dirty="0">
              <a:cs typeface="Calibri"/>
            </a:endParaRPr>
          </a:p>
          <a:p>
            <a:r>
              <a:rPr lang="en-US" dirty="0">
                <a:cs typeface="Calibri"/>
              </a:rPr>
              <a:t>No math required to get into ML</a:t>
            </a:r>
          </a:p>
          <a:p>
            <a:endParaRPr lang="en-US" dirty="0">
              <a:cs typeface="Calibri"/>
            </a:endParaRPr>
          </a:p>
          <a:p>
            <a:r>
              <a:rPr lang="en-US" dirty="0" err="1">
                <a:cs typeface="Calibri"/>
              </a:rPr>
              <a:t>Jupyter</a:t>
            </a:r>
            <a:r>
              <a:rPr lang="en-US" dirty="0">
                <a:cs typeface="Calibri"/>
              </a:rPr>
              <a:t> notebooks are far friendlier than most IDEs</a:t>
            </a:r>
          </a:p>
        </p:txBody>
      </p:sp>
      <p:sp>
        <p:nvSpPr>
          <p:cNvPr id="820" name="TextBox 819">
            <a:extLst>
              <a:ext uri="{FF2B5EF4-FFF2-40B4-BE49-F238E27FC236}">
                <a16:creationId xmlns:a16="http://schemas.microsoft.com/office/drawing/2014/main" id="{E7215BF4-3B35-4E7B-8DA2-08BC652A1E31}"/>
              </a:ext>
            </a:extLst>
          </p:cNvPr>
          <p:cNvSpPr txBox="1"/>
          <p:nvPr/>
        </p:nvSpPr>
        <p:spPr>
          <a:xfrm>
            <a:off x="7627926" y="2356419"/>
            <a:ext cx="350519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ea typeface="+mn-lt"/>
                <a:cs typeface="+mn-lt"/>
              </a:rPr>
              <a:t>Experienced Data Scientists</a:t>
            </a:r>
            <a:endParaRPr lang="en-US" b="1" u="sng" dirty="0" err="1">
              <a:ea typeface="+mn-lt"/>
              <a:cs typeface="+mn-lt"/>
            </a:endParaRPr>
          </a:p>
          <a:p>
            <a:r>
              <a:rPr lang="en-US" dirty="0">
                <a:ea typeface="+mn-lt"/>
                <a:cs typeface="+mn-lt"/>
              </a:rPr>
              <a:t>Existing API code for pipelining</a:t>
            </a:r>
          </a:p>
          <a:p>
            <a:endParaRPr lang="en-US" dirty="0">
              <a:ea typeface="+mn-lt"/>
              <a:cs typeface="+mn-lt"/>
            </a:endParaRPr>
          </a:p>
          <a:p>
            <a:r>
              <a:rPr lang="en-US" dirty="0">
                <a:ea typeface="+mn-lt"/>
                <a:cs typeface="+mn-lt"/>
              </a:rPr>
              <a:t>Easy comparison between other models</a:t>
            </a:r>
          </a:p>
          <a:p>
            <a:endParaRPr lang="en-US" dirty="0">
              <a:ea typeface="+mn-lt"/>
              <a:cs typeface="+mn-lt"/>
            </a:endParaRPr>
          </a:p>
          <a:p>
            <a:r>
              <a:rPr lang="en-US" dirty="0">
                <a:ea typeface="+mn-lt"/>
                <a:cs typeface="+mn-lt"/>
              </a:rPr>
              <a:t>Attached course goes into detailed topics</a:t>
            </a:r>
          </a:p>
          <a:p>
            <a:endParaRPr lang="en-US" dirty="0">
              <a:ea typeface="+mn-lt"/>
              <a:cs typeface="+mn-lt"/>
            </a:endParaRPr>
          </a:p>
          <a:p>
            <a:r>
              <a:rPr lang="en-US" dirty="0">
                <a:ea typeface="+mn-lt"/>
                <a:cs typeface="+mn-lt"/>
              </a:rPr>
              <a:t>Established codebase to build on top of</a:t>
            </a:r>
          </a:p>
        </p:txBody>
      </p:sp>
      <p:sp>
        <p:nvSpPr>
          <p:cNvPr id="3" name="TextBox 2">
            <a:extLst>
              <a:ext uri="{FF2B5EF4-FFF2-40B4-BE49-F238E27FC236}">
                <a16:creationId xmlns:a16="http://schemas.microsoft.com/office/drawing/2014/main" id="{D13122C7-BD81-446F-A9A1-4CDE9EAD4D21}"/>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(5)</a:t>
            </a:r>
            <a:endParaRPr lang="en-US" dirty="0"/>
          </a:p>
        </p:txBody>
      </p:sp>
    </p:spTree>
    <p:extLst>
      <p:ext uri="{BB962C8B-B14F-4D97-AF65-F5344CB8AC3E}">
        <p14:creationId xmlns:p14="http://schemas.microsoft.com/office/powerpoint/2010/main" val="896133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0D9CCE-3C78-4087-A620-A20917F07848}"/>
              </a:ext>
            </a:extLst>
          </p:cNvPr>
          <p:cNvSpPr/>
          <p:nvPr/>
        </p:nvSpPr>
        <p:spPr>
          <a:xfrm>
            <a:off x="3175" y="3175"/>
            <a:ext cx="3529794"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ea typeface="+mn-lt"/>
                <a:cs typeface="+mn-lt"/>
              </a:rPr>
              <a:t>fastai</a:t>
            </a:r>
          </a:p>
          <a:p>
            <a:pPr algn="ctr"/>
            <a:r>
              <a:rPr lang="en-US" sz="3200" dirty="0">
                <a:cs typeface="Calibri"/>
              </a:rPr>
              <a:t>vision models</a:t>
            </a:r>
          </a:p>
        </p:txBody>
      </p:sp>
      <p:pic>
        <p:nvPicPr>
          <p:cNvPr id="3" name="Picture 3" descr="A screenshot of a social media post&#10;&#10;Description generated with very high confidence">
            <a:extLst>
              <a:ext uri="{FF2B5EF4-FFF2-40B4-BE49-F238E27FC236}">
                <a16:creationId xmlns:a16="http://schemas.microsoft.com/office/drawing/2014/main" id="{75E107B6-4418-498C-A9F2-0F916FFD3265}"/>
              </a:ext>
            </a:extLst>
          </p:cNvPr>
          <p:cNvPicPr>
            <a:picLocks noChangeAspect="1"/>
          </p:cNvPicPr>
          <p:nvPr/>
        </p:nvPicPr>
        <p:blipFill>
          <a:blip r:embed="rId3"/>
          <a:stretch>
            <a:fillRect/>
          </a:stretch>
        </p:blipFill>
        <p:spPr>
          <a:xfrm>
            <a:off x="3947297" y="1257401"/>
            <a:ext cx="7729849" cy="4350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31353B4-DD79-4EB5-A2F4-086476471D0A}"/>
              </a:ext>
            </a:extLst>
          </p:cNvPr>
          <p:cNvSpPr txBox="1"/>
          <p:nvPr/>
        </p:nvSpPr>
        <p:spPr>
          <a:xfrm>
            <a:off x="8212714" y="6547756"/>
            <a:ext cx="3414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ea typeface="+mn-lt"/>
                <a:cs typeface="+mn-lt"/>
              </a:rPr>
              <a:t>[1] </a:t>
            </a:r>
            <a:r>
              <a:rPr lang="en-US" sz="1400" dirty="0">
                <a:ea typeface="+mn-lt"/>
                <a:cs typeface="+mn-lt"/>
                <a:hlinkClick r:id="rId4"/>
              </a:rPr>
              <a:t>https://docs.fast.ai/vision.models.html</a:t>
            </a:r>
            <a:endParaRPr lang="en-US" sz="1400" dirty="0">
              <a:solidFill>
                <a:srgbClr val="5C5C5C"/>
              </a:solidFill>
              <a:cs typeface="Calibri"/>
            </a:endParaRPr>
          </a:p>
        </p:txBody>
      </p:sp>
      <p:sp>
        <p:nvSpPr>
          <p:cNvPr id="4" name="TextBox 3">
            <a:extLst>
              <a:ext uri="{FF2B5EF4-FFF2-40B4-BE49-F238E27FC236}">
                <a16:creationId xmlns:a16="http://schemas.microsoft.com/office/drawing/2014/main" id="{2134FEB8-44B5-4A9B-A24F-F0EBC9444B7B}"/>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(7)</a:t>
            </a:r>
          </a:p>
        </p:txBody>
      </p:sp>
    </p:spTree>
    <p:extLst>
      <p:ext uri="{BB962C8B-B14F-4D97-AF65-F5344CB8AC3E}">
        <p14:creationId xmlns:p14="http://schemas.microsoft.com/office/powerpoint/2010/main" val="1973725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F82002-546B-426C-B2E7-D381DBA25561}"/>
              </a:ext>
            </a:extLst>
          </p:cNvPr>
          <p:cNvSpPr txBox="1"/>
          <p:nvPr/>
        </p:nvSpPr>
        <p:spPr>
          <a:xfrm>
            <a:off x="-1815" y="6230255"/>
            <a:ext cx="75056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2"/>
              </a:rPr>
              <a:t>https://github.com/hiromis/notes/blob/master/Lesson2.md</a:t>
            </a:r>
            <a:endParaRPr lang="en-US" sz="1400">
              <a:ea typeface="+mn-lt"/>
              <a:cs typeface="+mn-lt"/>
            </a:endParaRPr>
          </a:p>
          <a:p>
            <a:r>
              <a:rPr lang="en-US" sz="1400">
                <a:solidFill>
                  <a:srgbClr val="5C5C5C"/>
                </a:solidFill>
                <a:ea typeface="+mn-lt"/>
                <a:cs typeface="+mn-lt"/>
              </a:rPr>
              <a:t>[2]: </a:t>
            </a:r>
            <a:r>
              <a:rPr lang="en-US" sz="1400">
                <a:ea typeface="+mn-lt"/>
                <a:cs typeface="+mn-lt"/>
                <a:hlinkClick r:id="rId3"/>
              </a:rPr>
              <a:t>https://forums.fast.ai/t/share-your-work-here/27676/215</a:t>
            </a:r>
          </a:p>
        </p:txBody>
      </p:sp>
      <p:pic>
        <p:nvPicPr>
          <p:cNvPr id="6" name="Picture 6" descr="A screenshot of a cell phone&#10;&#10;Description generated with very high confidence">
            <a:extLst>
              <a:ext uri="{FF2B5EF4-FFF2-40B4-BE49-F238E27FC236}">
                <a16:creationId xmlns:a16="http://schemas.microsoft.com/office/drawing/2014/main" id="{5CD44652-A929-447A-AF11-49E2CF8FA600}"/>
              </a:ext>
            </a:extLst>
          </p:cNvPr>
          <p:cNvPicPr>
            <a:picLocks noChangeAspect="1"/>
          </p:cNvPicPr>
          <p:nvPr/>
        </p:nvPicPr>
        <p:blipFill>
          <a:blip r:embed="rId4"/>
          <a:stretch>
            <a:fillRect/>
          </a:stretch>
        </p:blipFill>
        <p:spPr>
          <a:xfrm>
            <a:off x="1259115" y="505558"/>
            <a:ext cx="9673770" cy="5257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1423DBD9-34DA-476D-9F51-B64ECD2BF135}"/>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(8)</a:t>
            </a:r>
          </a:p>
        </p:txBody>
      </p:sp>
    </p:spTree>
    <p:extLst>
      <p:ext uri="{BB962C8B-B14F-4D97-AF65-F5344CB8AC3E}">
        <p14:creationId xmlns:p14="http://schemas.microsoft.com/office/powerpoint/2010/main" val="3104161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F82002-546B-426C-B2E7-D381DBA25561}"/>
              </a:ext>
            </a:extLst>
          </p:cNvPr>
          <p:cNvSpPr txBox="1"/>
          <p:nvPr/>
        </p:nvSpPr>
        <p:spPr>
          <a:xfrm>
            <a:off x="-1815" y="6230255"/>
            <a:ext cx="75056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2"/>
              </a:rPr>
              <a:t>https://github.com/hiromis/notes/blob/master/Lesson2.md</a:t>
            </a:r>
            <a:endParaRPr lang="en-US" sz="1400">
              <a:ea typeface="+mn-lt"/>
              <a:cs typeface="+mn-lt"/>
            </a:endParaRPr>
          </a:p>
          <a:p>
            <a:r>
              <a:rPr lang="en-US" sz="1400">
                <a:solidFill>
                  <a:srgbClr val="5C5C5C"/>
                </a:solidFill>
                <a:ea typeface="+mn-lt"/>
                <a:cs typeface="+mn-lt"/>
              </a:rPr>
              <a:t>[2]: </a:t>
            </a:r>
            <a:r>
              <a:rPr lang="en-US" sz="1400">
                <a:ea typeface="+mn-lt"/>
                <a:cs typeface="+mn-lt"/>
                <a:hlinkClick r:id="rId3"/>
              </a:rPr>
              <a:t>https://forums.fast.ai/t/share-your-work-here/27676/38</a:t>
            </a:r>
          </a:p>
        </p:txBody>
      </p:sp>
      <p:pic>
        <p:nvPicPr>
          <p:cNvPr id="2" name="Picture 2" descr="A screenshot of a cell phone&#10;&#10;Description generated with very high confidence">
            <a:extLst>
              <a:ext uri="{FF2B5EF4-FFF2-40B4-BE49-F238E27FC236}">
                <a16:creationId xmlns:a16="http://schemas.microsoft.com/office/drawing/2014/main" id="{329AD512-524F-4782-ADEE-14DEB1A1A744}"/>
              </a:ext>
            </a:extLst>
          </p:cNvPr>
          <p:cNvPicPr>
            <a:picLocks noChangeAspect="1"/>
          </p:cNvPicPr>
          <p:nvPr/>
        </p:nvPicPr>
        <p:blipFill>
          <a:blip r:embed="rId4"/>
          <a:stretch>
            <a:fillRect/>
          </a:stretch>
        </p:blipFill>
        <p:spPr>
          <a:xfrm>
            <a:off x="1222829" y="485773"/>
            <a:ext cx="9755413" cy="5432883"/>
          </a:xfrm>
          <a:prstGeom prst="rect">
            <a:avLst/>
          </a:prstGeom>
        </p:spPr>
      </p:pic>
      <p:sp>
        <p:nvSpPr>
          <p:cNvPr id="3" name="TextBox 2">
            <a:extLst>
              <a:ext uri="{FF2B5EF4-FFF2-40B4-BE49-F238E27FC236}">
                <a16:creationId xmlns:a16="http://schemas.microsoft.com/office/drawing/2014/main" id="{C94669AF-18A2-4070-8515-C095E99F502E}"/>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(9)</a:t>
            </a:r>
          </a:p>
        </p:txBody>
      </p:sp>
    </p:spTree>
    <p:extLst>
      <p:ext uri="{BB962C8B-B14F-4D97-AF65-F5344CB8AC3E}">
        <p14:creationId xmlns:p14="http://schemas.microsoft.com/office/powerpoint/2010/main" val="3026158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7</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436</cp:revision>
  <dcterms:created xsi:type="dcterms:W3CDTF">2013-07-15T20:26:40Z</dcterms:created>
  <dcterms:modified xsi:type="dcterms:W3CDTF">2020-02-21T03:22:19Z</dcterms:modified>
</cp:coreProperties>
</file>